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82" r:id="rId2"/>
  </p:sldMasterIdLst>
  <p:sldIdLst>
    <p:sldId id="256" r:id="rId3"/>
    <p:sldId id="258" r:id="rId4"/>
    <p:sldId id="257" r:id="rId5"/>
    <p:sldId id="273" r:id="rId6"/>
    <p:sldId id="274" r:id="rId7"/>
    <p:sldId id="280" r:id="rId8"/>
    <p:sldId id="265" r:id="rId9"/>
    <p:sldId id="266" r:id="rId10"/>
    <p:sldId id="267" r:id="rId11"/>
    <p:sldId id="268" r:id="rId12"/>
    <p:sldId id="269" r:id="rId13"/>
    <p:sldId id="272" r:id="rId14"/>
    <p:sldId id="262" r:id="rId15"/>
    <p:sldId id="261" r:id="rId16"/>
    <p:sldId id="278" r:id="rId17"/>
    <p:sldId id="275" r:id="rId18"/>
    <p:sldId id="271" r:id="rId19"/>
    <p:sldId id="270" r:id="rId20"/>
    <p:sldId id="276" r:id="rId21"/>
    <p:sldId id="277"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rudai Aditya" initials="HA" lastIdx="1" clrIdx="0">
    <p:extLst>
      <p:ext uri="{19B8F6BF-5375-455C-9EA6-DF929625EA0E}">
        <p15:presenceInfo xmlns:p15="http://schemas.microsoft.com/office/powerpoint/2012/main" userId="2917840cf5272b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6" autoAdjust="0"/>
    <p:restoredTop sz="94660"/>
  </p:normalViewPr>
  <p:slideViewPr>
    <p:cSldViewPr snapToGrid="0">
      <p:cViewPr>
        <p:scale>
          <a:sx n="75" d="100"/>
          <a:sy n="75" d="100"/>
        </p:scale>
        <p:origin x="619"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C872-23BD-112E-4236-C837E7246E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40A162-E234-0AF5-D0DC-A62F6A6AC8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A5F3537-B605-8D36-CE9D-7BE561E81321}"/>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5" name="Footer Placeholder 4">
            <a:extLst>
              <a:ext uri="{FF2B5EF4-FFF2-40B4-BE49-F238E27FC236}">
                <a16:creationId xmlns:a16="http://schemas.microsoft.com/office/drawing/2014/main" id="{37A78964-BE92-D249-22F4-BDD731D2B9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A1DFD8-67DA-0678-20C2-85B9D5479F7C}"/>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271639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A77C-F244-3530-C490-1809910658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290EF1-D8D5-0141-D38D-C9AB479F9B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B25C88-A756-5751-231C-1EAB427EFA7B}"/>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5" name="Footer Placeholder 4">
            <a:extLst>
              <a:ext uri="{FF2B5EF4-FFF2-40B4-BE49-F238E27FC236}">
                <a16:creationId xmlns:a16="http://schemas.microsoft.com/office/drawing/2014/main" id="{AFBB8D0D-B424-813E-A9B3-644597BD3C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D7CCD6-360B-61C3-F47A-0B0A96A8D1E3}"/>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955340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0038E7-C156-671A-EC65-BFE643F4C6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D0E8E1-8761-FA91-763D-75EF3A5563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802349-D53F-7DF2-922E-86E03E49F1E6}"/>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5" name="Footer Placeholder 4">
            <a:extLst>
              <a:ext uri="{FF2B5EF4-FFF2-40B4-BE49-F238E27FC236}">
                <a16:creationId xmlns:a16="http://schemas.microsoft.com/office/drawing/2014/main" id="{AC05CD1B-50A7-F985-3206-AC978A72C7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25FA18-2C19-E9C9-A54B-931F0C4148A2}"/>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696648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51760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76201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00707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95253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76783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9700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3484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520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838B-90CB-2846-64F2-15F23217F0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51C4A0-1D64-3765-5193-6627946CE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9CC102-69F6-E6B9-7B87-2F3C6BDEBF87}"/>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5" name="Footer Placeholder 4">
            <a:extLst>
              <a:ext uri="{FF2B5EF4-FFF2-40B4-BE49-F238E27FC236}">
                <a16:creationId xmlns:a16="http://schemas.microsoft.com/office/drawing/2014/main" id="{5BD53A82-8172-9584-3A3F-4F9AE9C52C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187DE6-FC6B-8B9F-1118-40080E81BDC8}"/>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053581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01595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37063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6185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62C4-710F-5403-0D77-0CB4070550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E9469CD-B76C-DAD9-0210-BF0C15BEC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A0DC94-9AA5-7E5C-0B6D-72A202CBE000}"/>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5" name="Footer Placeholder 4">
            <a:extLst>
              <a:ext uri="{FF2B5EF4-FFF2-40B4-BE49-F238E27FC236}">
                <a16:creationId xmlns:a16="http://schemas.microsoft.com/office/drawing/2014/main" id="{A1F8E0F1-335D-D288-2816-755B87D828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382EC6-54CB-5436-54B3-0E0936527A11}"/>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1702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CCC5-B93F-85E3-97A9-F71F26A99C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D05B58-41EB-7496-E504-E1B88DA47E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E1007F-93D0-579F-66BA-D9D9718A3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50FF45-95B6-CAFC-364E-A4424E4C5C0B}"/>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6" name="Footer Placeholder 5">
            <a:extLst>
              <a:ext uri="{FF2B5EF4-FFF2-40B4-BE49-F238E27FC236}">
                <a16:creationId xmlns:a16="http://schemas.microsoft.com/office/drawing/2014/main" id="{BC8864A4-1F91-5034-80A8-FF9082A180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EF1ECA-A5AB-25D8-88A6-FB77CE8FBCDF}"/>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734660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4103-745A-6EDA-2DDE-8DB46BE1E0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9E0057-EC81-D294-9559-978B9324F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17CD03-569E-DC63-57DC-1AFE8F9287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29E820-815F-9F24-2692-1F1BF4F5BD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854D3E-CD71-2AC8-9529-C9BACAF322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89A9CF-4A41-F50F-F456-7BE176586F30}"/>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8" name="Footer Placeholder 7">
            <a:extLst>
              <a:ext uri="{FF2B5EF4-FFF2-40B4-BE49-F238E27FC236}">
                <a16:creationId xmlns:a16="http://schemas.microsoft.com/office/drawing/2014/main" id="{9F1C77D7-230B-1C90-38B2-F50A2E62E4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F033E5-D5F4-37F0-3F4B-45B859C7F0D5}"/>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26049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E165-A10E-7A6E-9E29-F1F5B1AC070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6694D9-432B-1A0D-D621-9D3DB7422BDF}"/>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4" name="Footer Placeholder 3">
            <a:extLst>
              <a:ext uri="{FF2B5EF4-FFF2-40B4-BE49-F238E27FC236}">
                <a16:creationId xmlns:a16="http://schemas.microsoft.com/office/drawing/2014/main" id="{0395B365-827F-349C-6BEA-9E9DBF88C0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1E3093-A1A0-1A15-ED7D-77F7FC7F3874}"/>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2347159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8831B-2798-229C-855B-2BC95C081924}"/>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3" name="Footer Placeholder 2">
            <a:extLst>
              <a:ext uri="{FF2B5EF4-FFF2-40B4-BE49-F238E27FC236}">
                <a16:creationId xmlns:a16="http://schemas.microsoft.com/office/drawing/2014/main" id="{A7199331-78DF-3489-2D0F-38A513EAEF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31A98C-9CA0-E426-5220-63B31A230B44}"/>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35612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FEB6-9711-B2D9-7A3B-EDB3716E3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9EB683-60E6-B006-93CD-E8FCAF33F9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3AED68-DC03-3460-9496-8CA86F00F8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4AA0A1-4969-6ED1-49E1-EA97BCC4C990}"/>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6" name="Footer Placeholder 5">
            <a:extLst>
              <a:ext uri="{FF2B5EF4-FFF2-40B4-BE49-F238E27FC236}">
                <a16:creationId xmlns:a16="http://schemas.microsoft.com/office/drawing/2014/main" id="{55D9D0E5-461C-91FB-4C18-058A8F133C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5CEFD5-45A1-DA48-7BF9-02E7293D86EE}"/>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3027120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4368-51FD-BFCE-ECF8-FBCC8857DE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C9A920-162F-FF78-E022-C508BF3E1C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102DFF-70B8-1F8D-B27B-762D61383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12F777-9AC9-700B-2EF0-ED73F1DD2882}"/>
              </a:ext>
            </a:extLst>
          </p:cNvPr>
          <p:cNvSpPr>
            <a:spLocks noGrp="1"/>
          </p:cNvSpPr>
          <p:nvPr>
            <p:ph type="dt" sz="half" idx="10"/>
          </p:nvPr>
        </p:nvSpPr>
        <p:spPr/>
        <p:txBody>
          <a:bodyPr/>
          <a:lstStyle/>
          <a:p>
            <a:fld id="{796B7501-8160-4952-9F0A-D3703664499A}" type="datetimeFigureOut">
              <a:rPr lang="en-IN" smtClean="0"/>
              <a:t>12-12-2022</a:t>
            </a:fld>
            <a:endParaRPr lang="en-IN"/>
          </a:p>
        </p:txBody>
      </p:sp>
      <p:sp>
        <p:nvSpPr>
          <p:cNvPr id="6" name="Footer Placeholder 5">
            <a:extLst>
              <a:ext uri="{FF2B5EF4-FFF2-40B4-BE49-F238E27FC236}">
                <a16:creationId xmlns:a16="http://schemas.microsoft.com/office/drawing/2014/main" id="{7E202D27-4359-0418-98E2-0DF8B5DEC0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B82CF3-A93B-9EFB-1BA2-CBDA1763D181}"/>
              </a:ext>
            </a:extLst>
          </p:cNvPr>
          <p:cNvSpPr>
            <a:spLocks noGrp="1"/>
          </p:cNvSpPr>
          <p:nvPr>
            <p:ph type="sldNum" sz="quarter" idx="12"/>
          </p:nvPr>
        </p:nvSpPr>
        <p:spPr/>
        <p:txBody>
          <a:bodyPr/>
          <a:lstStyle/>
          <a:p>
            <a:fld id="{67E6A688-4E5B-4953-A0F9-63965A88EE01}" type="slidenum">
              <a:rPr lang="en-IN" smtClean="0"/>
              <a:t>‹#›</a:t>
            </a:fld>
            <a:endParaRPr lang="en-IN"/>
          </a:p>
        </p:txBody>
      </p:sp>
    </p:spTree>
    <p:extLst>
      <p:ext uri="{BB962C8B-B14F-4D97-AF65-F5344CB8AC3E}">
        <p14:creationId xmlns:p14="http://schemas.microsoft.com/office/powerpoint/2010/main" val="604389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D54E5B-1A79-9A2D-1CF8-9AE267416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EFB7A0-182F-DDE4-6CA1-594E2EEF2A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F88F3E-0F5B-F319-A3F2-E297279AFF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6B7501-8160-4952-9F0A-D3703664499A}" type="datetimeFigureOut">
              <a:rPr lang="en-IN" smtClean="0"/>
              <a:t>12-12-2022</a:t>
            </a:fld>
            <a:endParaRPr lang="en-IN"/>
          </a:p>
        </p:txBody>
      </p:sp>
      <p:sp>
        <p:nvSpPr>
          <p:cNvPr id="5" name="Footer Placeholder 4">
            <a:extLst>
              <a:ext uri="{FF2B5EF4-FFF2-40B4-BE49-F238E27FC236}">
                <a16:creationId xmlns:a16="http://schemas.microsoft.com/office/drawing/2014/main" id="{13CCAD03-563A-4911-3C1B-C4B7E96B4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B45669B-5345-2579-478A-142BA8716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E6A688-4E5B-4953-A0F9-63965A88EE01}" type="slidenum">
              <a:rPr lang="en-IN" smtClean="0"/>
              <a:t>‹#›</a:t>
            </a:fld>
            <a:endParaRPr lang="en-IN"/>
          </a:p>
        </p:txBody>
      </p:sp>
    </p:spTree>
    <p:extLst>
      <p:ext uri="{BB962C8B-B14F-4D97-AF65-F5344CB8AC3E}">
        <p14:creationId xmlns:p14="http://schemas.microsoft.com/office/powerpoint/2010/main" val="2337359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128379446"/>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 park lanes with skid marks on the road">
            <a:extLst>
              <a:ext uri="{FF2B5EF4-FFF2-40B4-BE49-F238E27FC236}">
                <a16:creationId xmlns:a16="http://schemas.microsoft.com/office/drawing/2014/main" id="{B235A170-EFC0-3208-2202-B62C3AB8B4F1}"/>
              </a:ext>
            </a:extLst>
          </p:cNvPr>
          <p:cNvPicPr>
            <a:picLocks noChangeAspect="1"/>
          </p:cNvPicPr>
          <p:nvPr/>
        </p:nvPicPr>
        <p:blipFill rotWithShape="1">
          <a:blip r:embed="rId2">
            <a:alphaModFix amt="50000"/>
          </a:blip>
          <a:srcRect r="-1" b="15708"/>
          <a:stretch/>
        </p:blipFill>
        <p:spPr>
          <a:xfrm>
            <a:off x="20" y="1"/>
            <a:ext cx="12191980" cy="6857999"/>
          </a:xfrm>
          <a:prstGeom prst="rect">
            <a:avLst/>
          </a:prstGeom>
        </p:spPr>
      </p:pic>
      <p:sp>
        <p:nvSpPr>
          <p:cNvPr id="2" name="Title 1">
            <a:extLst>
              <a:ext uri="{FF2B5EF4-FFF2-40B4-BE49-F238E27FC236}">
                <a16:creationId xmlns:a16="http://schemas.microsoft.com/office/drawing/2014/main" id="{2F8C31DE-DC00-03C6-A1D9-2B359A2D8570}"/>
              </a:ext>
            </a:extLst>
          </p:cNvPr>
          <p:cNvSpPr>
            <a:spLocks noGrp="1"/>
          </p:cNvSpPr>
          <p:nvPr>
            <p:ph type="ctrTitle"/>
          </p:nvPr>
        </p:nvSpPr>
        <p:spPr>
          <a:xfrm>
            <a:off x="1524000" y="1122363"/>
            <a:ext cx="9144000" cy="3063240"/>
          </a:xfrm>
        </p:spPr>
        <p:txBody>
          <a:bodyPr>
            <a:normAutofit/>
          </a:bodyPr>
          <a:lstStyle/>
          <a:p>
            <a:br>
              <a:rPr lang="en-IN" sz="6600" dirty="0">
                <a:solidFill>
                  <a:srgbClr val="FFFFFF"/>
                </a:solidFill>
              </a:rPr>
            </a:br>
            <a:r>
              <a:rPr lang="en-IN" sz="6600" dirty="0">
                <a:solidFill>
                  <a:srgbClr val="FFFFFF"/>
                </a:solidFill>
              </a:rPr>
              <a:t>Smart Parking System(SPS)</a:t>
            </a:r>
            <a:br>
              <a:rPr lang="en-IN" sz="6600" dirty="0">
                <a:solidFill>
                  <a:srgbClr val="FFFFFF"/>
                </a:solidFill>
              </a:rPr>
            </a:br>
            <a:endParaRPr lang="en-IN" sz="6600" dirty="0">
              <a:solidFill>
                <a:srgbClr val="FFFFFF"/>
              </a:solidFill>
            </a:endParaRPr>
          </a:p>
        </p:txBody>
      </p:sp>
      <p:sp>
        <p:nvSpPr>
          <p:cNvPr id="3" name="Subtitle 2">
            <a:extLst>
              <a:ext uri="{FF2B5EF4-FFF2-40B4-BE49-F238E27FC236}">
                <a16:creationId xmlns:a16="http://schemas.microsoft.com/office/drawing/2014/main" id="{4097C3F3-EC3D-8FEB-1098-86F4641D3D04}"/>
              </a:ext>
            </a:extLst>
          </p:cNvPr>
          <p:cNvSpPr>
            <a:spLocks noGrp="1"/>
          </p:cNvSpPr>
          <p:nvPr>
            <p:ph type="subTitle" idx="1"/>
          </p:nvPr>
        </p:nvSpPr>
        <p:spPr>
          <a:xfrm>
            <a:off x="1527048" y="4599432"/>
            <a:ext cx="9144000" cy="1536192"/>
          </a:xfrm>
        </p:spPr>
        <p:txBody>
          <a:bodyPr vert="horz" lIns="91440" tIns="45720" rIns="91440" bIns="45720" rtlCol="0">
            <a:normAutofit fontScale="92500" lnSpcReduction="20000"/>
          </a:bodyPr>
          <a:lstStyle/>
          <a:p>
            <a:r>
              <a:rPr lang="en-IN" dirty="0">
                <a:solidFill>
                  <a:srgbClr val="FFFFFF"/>
                </a:solidFill>
                <a:cs typeface="Calibri"/>
              </a:rPr>
              <a:t>By-</a:t>
            </a:r>
          </a:p>
          <a:p>
            <a:r>
              <a:rPr lang="en-IN" sz="2600" b="1" dirty="0">
                <a:solidFill>
                  <a:srgbClr val="FFFFFF"/>
                </a:solidFill>
                <a:latin typeface="Times New Roman"/>
                <a:cs typeface="Calibri"/>
              </a:rPr>
              <a:t>Hima-1602-20-737-136</a:t>
            </a:r>
          </a:p>
          <a:p>
            <a:r>
              <a:rPr lang="en-IN" sz="2600" b="1" dirty="0">
                <a:solidFill>
                  <a:srgbClr val="FFFFFF"/>
                </a:solidFill>
                <a:latin typeface="Times New Roman"/>
                <a:cs typeface="Calibri"/>
              </a:rPr>
              <a:t>Suman 1602-20-737-160</a:t>
            </a:r>
          </a:p>
          <a:p>
            <a:r>
              <a:rPr lang="en-IN" sz="2600" b="1" dirty="0">
                <a:solidFill>
                  <a:srgbClr val="FFFFFF"/>
                </a:solidFill>
                <a:latin typeface="Times New Roman"/>
                <a:cs typeface="Calibri"/>
              </a:rPr>
              <a:t>Hrudai-1602-20-737-162</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5136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indent="0">
              <a:buNone/>
            </a:pPr>
            <a:r>
              <a:rPr lang="en-US" sz="3200" b="1" i="1" dirty="0">
                <a:latin typeface="Times"/>
                <a:cs typeface="Calibri"/>
              </a:rPr>
              <a:t>Use Case 4</a:t>
            </a:r>
          </a:p>
          <a:p>
            <a:r>
              <a:rPr lang="en-US" sz="3200" dirty="0" err="1">
                <a:latin typeface="Times"/>
                <a:cs typeface="Calibri"/>
              </a:rPr>
              <a:t>NAME:Detect</a:t>
            </a:r>
            <a:r>
              <a:rPr lang="en-US" sz="3200" dirty="0">
                <a:latin typeface="Times"/>
                <a:cs typeface="Calibri"/>
              </a:rPr>
              <a:t> vehicle entry  </a:t>
            </a:r>
          </a:p>
          <a:p>
            <a:r>
              <a:rPr lang="en-US" sz="3200" dirty="0" err="1">
                <a:latin typeface="Times"/>
                <a:cs typeface="Calibri"/>
              </a:rPr>
              <a:t>Actors:System</a:t>
            </a:r>
            <a:endParaRPr lang="en-US" sz="3200" dirty="0">
              <a:latin typeface="Times"/>
              <a:cs typeface="Calibri"/>
            </a:endParaRPr>
          </a:p>
          <a:p>
            <a:r>
              <a:rPr lang="en-US" sz="3200" dirty="0">
                <a:latin typeface="Times"/>
                <a:ea typeface="+mn-lt"/>
                <a:cs typeface="+mn-lt"/>
              </a:rPr>
              <a:t>Description: Detects entry of the vehicle </a:t>
            </a:r>
          </a:p>
          <a:p>
            <a:r>
              <a:rPr lang="en-US" sz="3200" dirty="0">
                <a:latin typeface="Times"/>
                <a:cs typeface="Calibri"/>
              </a:rPr>
              <a:t>Pre-Condition: User has booked a slot and entry time is within expiry time</a:t>
            </a:r>
          </a:p>
          <a:p>
            <a:r>
              <a:rPr lang="en-US" sz="3200" dirty="0">
                <a:latin typeface="Times"/>
                <a:cs typeface="Calibri"/>
              </a:rPr>
              <a:t>Post-Condition: None</a:t>
            </a:r>
          </a:p>
          <a:p>
            <a:endParaRPr lang="en-US" sz="2000" dirty="0">
              <a:cs typeface="Calibri"/>
            </a:endParaRPr>
          </a:p>
          <a:p>
            <a:endParaRPr lang="en-US" sz="2000" dirty="0">
              <a:cs typeface="Calibri"/>
            </a:endParaRPr>
          </a:p>
          <a:p>
            <a:endParaRPr lang="en-US" sz="2000" dirty="0">
              <a:cs typeface="Calibri"/>
            </a:endParaRPr>
          </a:p>
        </p:txBody>
      </p:sp>
      <p:graphicFrame>
        <p:nvGraphicFramePr>
          <p:cNvPr id="4" name="Table 4">
            <a:extLst>
              <a:ext uri="{FF2B5EF4-FFF2-40B4-BE49-F238E27FC236}">
                <a16:creationId xmlns:a16="http://schemas.microsoft.com/office/drawing/2014/main" id="{18AA7C59-BB4F-43E1-93B6-FF1AA77AE4A9}"/>
              </a:ext>
            </a:extLst>
          </p:cNvPr>
          <p:cNvGraphicFramePr>
            <a:graphicFrameLocks noGrp="1"/>
          </p:cNvGraphicFramePr>
          <p:nvPr>
            <p:extLst>
              <p:ext uri="{D42A27DB-BD31-4B8C-83A1-F6EECF244321}">
                <p14:modId xmlns:p14="http://schemas.microsoft.com/office/powerpoint/2010/main" val="4284314030"/>
              </p:ext>
            </p:extLst>
          </p:nvPr>
        </p:nvGraphicFramePr>
        <p:xfrm>
          <a:off x="6462671" y="1632782"/>
          <a:ext cx="5729329" cy="3018215"/>
        </p:xfrm>
        <a:graphic>
          <a:graphicData uri="http://schemas.openxmlformats.org/drawingml/2006/table">
            <a:tbl>
              <a:tblPr firstRow="1" bandRow="1">
                <a:noFill/>
                <a:tableStyleId>{5C22544A-7EE6-4342-B048-85BDC9FD1C3A}</a:tableStyleId>
              </a:tblPr>
              <a:tblGrid>
                <a:gridCol w="2633203">
                  <a:extLst>
                    <a:ext uri="{9D8B030D-6E8A-4147-A177-3AD203B41FA5}">
                      <a16:colId xmlns:a16="http://schemas.microsoft.com/office/drawing/2014/main" val="460330641"/>
                    </a:ext>
                  </a:extLst>
                </a:gridCol>
                <a:gridCol w="3096126">
                  <a:extLst>
                    <a:ext uri="{9D8B030D-6E8A-4147-A177-3AD203B41FA5}">
                      <a16:colId xmlns:a16="http://schemas.microsoft.com/office/drawing/2014/main" val="3871422204"/>
                    </a:ext>
                  </a:extLst>
                </a:gridCol>
              </a:tblGrid>
              <a:tr h="1032299">
                <a:tc>
                  <a:txBody>
                    <a:bodyPr/>
                    <a:lstStyle/>
                    <a:p>
                      <a:r>
                        <a:rPr lang="en-US" sz="2200" b="0" cap="none" spc="60" dirty="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785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1.Entry with vehicle </a:t>
                      </a:r>
                      <a:endParaRPr lang="en-US" sz="1900" cap="none" spc="0" dirty="0">
                        <a:solidFill>
                          <a:schemeClr val="tx1"/>
                        </a:solidFill>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200786">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2.Detects and verifies slot booking </a:t>
                      </a: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bl>
          </a:graphicData>
        </a:graphic>
      </p:graphicFrame>
    </p:spTree>
    <p:extLst>
      <p:ext uri="{BB962C8B-B14F-4D97-AF65-F5344CB8AC3E}">
        <p14:creationId xmlns:p14="http://schemas.microsoft.com/office/powerpoint/2010/main" val="2231867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dirty="0">
                <a:ln>
                  <a:noFill/>
                </a:ln>
                <a:solidFill>
                  <a:prstClr val="black"/>
                </a:solidFill>
                <a:effectLst/>
                <a:uLnTx/>
                <a:uFillTx/>
                <a:latin typeface="Times"/>
                <a:ea typeface="+mn-ea"/>
                <a:cs typeface="Calibri"/>
              </a:rPr>
              <a:t>Use Case 5</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ea"/>
                <a:cs typeface="Calibri"/>
              </a:rPr>
              <a:t>NAME: Detect vehicle exit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ea"/>
                <a:cs typeface="Calibri"/>
              </a:rPr>
              <a:t>Actors: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lt"/>
                <a:cs typeface="Calibri" panose="020F0502020204030204"/>
              </a:rPr>
              <a:t>Description: Detects exit of the vehicle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ea"/>
                <a:cs typeface="Calibri"/>
              </a:rPr>
              <a:t>Pre-Condition: Vehicle is inside the parking slot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a:ea typeface="+mn-ea"/>
                <a:cs typeface="Calibri"/>
              </a:rPr>
              <a:t>Post-Condition: A parking slot is emptied</a:t>
            </a:r>
          </a:p>
          <a:p>
            <a:endParaRPr lang="en-US" sz="2000" dirty="0">
              <a:cs typeface="Calibri"/>
            </a:endParaRPr>
          </a:p>
        </p:txBody>
      </p:sp>
      <p:graphicFrame>
        <p:nvGraphicFramePr>
          <p:cNvPr id="6" name="Table 4">
            <a:extLst>
              <a:ext uri="{FF2B5EF4-FFF2-40B4-BE49-F238E27FC236}">
                <a16:creationId xmlns:a16="http://schemas.microsoft.com/office/drawing/2014/main" id="{7F93B6AF-C8ED-B17D-E3EE-AD17109347F0}"/>
              </a:ext>
            </a:extLst>
          </p:cNvPr>
          <p:cNvGraphicFramePr>
            <a:graphicFrameLocks noGrp="1"/>
          </p:cNvGraphicFramePr>
          <p:nvPr>
            <p:extLst>
              <p:ext uri="{D42A27DB-BD31-4B8C-83A1-F6EECF244321}">
                <p14:modId xmlns:p14="http://schemas.microsoft.com/office/powerpoint/2010/main" val="725693976"/>
              </p:ext>
            </p:extLst>
          </p:nvPr>
        </p:nvGraphicFramePr>
        <p:xfrm>
          <a:off x="6462671" y="1632782"/>
          <a:ext cx="5729329" cy="3018215"/>
        </p:xfrm>
        <a:graphic>
          <a:graphicData uri="http://schemas.openxmlformats.org/drawingml/2006/table">
            <a:tbl>
              <a:tblPr firstRow="1" bandRow="1">
                <a:noFill/>
                <a:tableStyleId>{5C22544A-7EE6-4342-B048-85BDC9FD1C3A}</a:tableStyleId>
              </a:tblPr>
              <a:tblGrid>
                <a:gridCol w="2633203">
                  <a:extLst>
                    <a:ext uri="{9D8B030D-6E8A-4147-A177-3AD203B41FA5}">
                      <a16:colId xmlns:a16="http://schemas.microsoft.com/office/drawing/2014/main" val="460330641"/>
                    </a:ext>
                  </a:extLst>
                </a:gridCol>
                <a:gridCol w="3096126">
                  <a:extLst>
                    <a:ext uri="{9D8B030D-6E8A-4147-A177-3AD203B41FA5}">
                      <a16:colId xmlns:a16="http://schemas.microsoft.com/office/drawing/2014/main" val="3871422204"/>
                    </a:ext>
                  </a:extLst>
                </a:gridCol>
              </a:tblGrid>
              <a:tr h="1032299">
                <a:tc>
                  <a:txBody>
                    <a:bodyPr/>
                    <a:lstStyle/>
                    <a:p>
                      <a:r>
                        <a:rPr lang="en-US" sz="2200" b="0" cap="none" spc="60" dirty="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785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1.Exits with vehicle </a:t>
                      </a:r>
                      <a:endParaRPr lang="en-US" sz="1900" cap="none" spc="0" dirty="0">
                        <a:solidFill>
                          <a:schemeClr val="tx1"/>
                        </a:solidFill>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200786">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2.Detects and empties a parking slot</a:t>
                      </a: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bl>
          </a:graphicData>
        </a:graphic>
      </p:graphicFrame>
    </p:spTree>
    <p:extLst>
      <p:ext uri="{BB962C8B-B14F-4D97-AF65-F5344CB8AC3E}">
        <p14:creationId xmlns:p14="http://schemas.microsoft.com/office/powerpoint/2010/main" val="273423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F69B-9714-DD2D-72AE-F848D0273625}"/>
              </a:ext>
            </a:extLst>
          </p:cNvPr>
          <p:cNvSpPr>
            <a:spLocks noGrp="1"/>
          </p:cNvSpPr>
          <p:nvPr>
            <p:ph type="title"/>
          </p:nvPr>
        </p:nvSpPr>
        <p:spPr>
          <a:xfrm>
            <a:off x="0" y="116375"/>
            <a:ext cx="10515600" cy="1325563"/>
          </a:xfrm>
        </p:spPr>
        <p:txBody>
          <a:bodyPr/>
          <a:lstStyle/>
          <a:p>
            <a:r>
              <a:rPr lang="en-IN" b="1" dirty="0">
                <a:latin typeface="Times" panose="02020603050405020304" pitchFamily="18" charset="0"/>
                <a:cs typeface="Times" panose="02020603050405020304" pitchFamily="18" charset="0"/>
              </a:rPr>
              <a:t>Principle </a:t>
            </a:r>
          </a:p>
        </p:txBody>
      </p:sp>
      <p:pic>
        <p:nvPicPr>
          <p:cNvPr id="5" name="Content Placeholder 4">
            <a:extLst>
              <a:ext uri="{FF2B5EF4-FFF2-40B4-BE49-F238E27FC236}">
                <a16:creationId xmlns:a16="http://schemas.microsoft.com/office/drawing/2014/main" id="{9510B3B9-8CC8-4761-5D19-B119D86C9CDD}"/>
              </a:ext>
            </a:extLst>
          </p:cNvPr>
          <p:cNvPicPr>
            <a:picLocks noGrp="1" noChangeAspect="1"/>
          </p:cNvPicPr>
          <p:nvPr>
            <p:ph idx="1"/>
          </p:nvPr>
        </p:nvPicPr>
        <p:blipFill rotWithShape="1">
          <a:blip r:embed="rId2"/>
          <a:srcRect l="19563"/>
          <a:stretch/>
        </p:blipFill>
        <p:spPr>
          <a:xfrm>
            <a:off x="114300" y="1260715"/>
            <a:ext cx="4976446" cy="2357456"/>
          </a:xfrm>
        </p:spPr>
      </p:pic>
      <p:sp>
        <p:nvSpPr>
          <p:cNvPr id="6" name="TextBox 5">
            <a:extLst>
              <a:ext uri="{FF2B5EF4-FFF2-40B4-BE49-F238E27FC236}">
                <a16:creationId xmlns:a16="http://schemas.microsoft.com/office/drawing/2014/main" id="{23EFEACD-DD34-2F5D-5011-DD9063E76304}"/>
              </a:ext>
            </a:extLst>
          </p:cNvPr>
          <p:cNvSpPr txBox="1"/>
          <p:nvPr/>
        </p:nvSpPr>
        <p:spPr>
          <a:xfrm>
            <a:off x="-51081" y="5908100"/>
            <a:ext cx="6794039" cy="584775"/>
          </a:xfrm>
          <a:prstGeom prst="rect">
            <a:avLst/>
          </a:prstGeom>
          <a:noFill/>
        </p:spPr>
        <p:txBody>
          <a:bodyPr wrap="none" rtlCol="0">
            <a:spAutoFit/>
          </a:bodyPr>
          <a:lstStyle/>
          <a:p>
            <a:r>
              <a:rPr lang="en-US" dirty="0"/>
              <a:t>Ultrasonic sensors are suitable for target distance from 20 mm to 10 m</a:t>
            </a:r>
            <a:br>
              <a:rPr lang="en-US" dirty="0"/>
            </a:br>
            <a:r>
              <a:rPr lang="en-IN" sz="1400" dirty="0">
                <a:solidFill>
                  <a:srgbClr val="00B0F0"/>
                </a:solidFill>
              </a:rPr>
              <a:t>: Roni </a:t>
            </a:r>
            <a:r>
              <a:rPr lang="en-IN" sz="1400" dirty="0" err="1">
                <a:solidFill>
                  <a:srgbClr val="00B0F0"/>
                </a:solidFill>
              </a:rPr>
              <a:t>Stiawan</a:t>
            </a:r>
            <a:r>
              <a:rPr lang="en-IN" sz="1400" dirty="0">
                <a:solidFill>
                  <a:srgbClr val="00B0F0"/>
                </a:solidFill>
              </a:rPr>
              <a:t> et al 2019 J. Phys.: Conf. Ser. 1204 012017 </a:t>
            </a:r>
          </a:p>
        </p:txBody>
      </p:sp>
      <p:pic>
        <p:nvPicPr>
          <p:cNvPr id="8" name="Picture 7">
            <a:extLst>
              <a:ext uri="{FF2B5EF4-FFF2-40B4-BE49-F238E27FC236}">
                <a16:creationId xmlns:a16="http://schemas.microsoft.com/office/drawing/2014/main" id="{AB3A0FB4-0E00-3946-631B-F6D94FC7BFCC}"/>
              </a:ext>
            </a:extLst>
          </p:cNvPr>
          <p:cNvPicPr>
            <a:picLocks noChangeAspect="1"/>
          </p:cNvPicPr>
          <p:nvPr/>
        </p:nvPicPr>
        <p:blipFill>
          <a:blip r:embed="rId3"/>
          <a:stretch>
            <a:fillRect/>
          </a:stretch>
        </p:blipFill>
        <p:spPr>
          <a:xfrm>
            <a:off x="114300" y="3731867"/>
            <a:ext cx="5334744" cy="2243760"/>
          </a:xfrm>
          <a:prstGeom prst="rect">
            <a:avLst/>
          </a:prstGeom>
        </p:spPr>
      </p:pic>
      <p:pic>
        <p:nvPicPr>
          <p:cNvPr id="10" name="Picture 9">
            <a:extLst>
              <a:ext uri="{FF2B5EF4-FFF2-40B4-BE49-F238E27FC236}">
                <a16:creationId xmlns:a16="http://schemas.microsoft.com/office/drawing/2014/main" id="{9C0478DC-B438-7EAA-5608-150944CECA40}"/>
              </a:ext>
            </a:extLst>
          </p:cNvPr>
          <p:cNvPicPr>
            <a:picLocks noChangeAspect="1"/>
          </p:cNvPicPr>
          <p:nvPr/>
        </p:nvPicPr>
        <p:blipFill>
          <a:blip r:embed="rId4"/>
          <a:stretch>
            <a:fillRect/>
          </a:stretch>
        </p:blipFill>
        <p:spPr>
          <a:xfrm>
            <a:off x="5614425" y="0"/>
            <a:ext cx="6407220" cy="5975627"/>
          </a:xfrm>
          <a:prstGeom prst="rect">
            <a:avLst/>
          </a:prstGeom>
        </p:spPr>
      </p:pic>
    </p:spTree>
    <p:extLst>
      <p:ext uri="{BB962C8B-B14F-4D97-AF65-F5344CB8AC3E}">
        <p14:creationId xmlns:p14="http://schemas.microsoft.com/office/powerpoint/2010/main" val="2112885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AB08-1246-406D-61F1-A4A354CE6FAE}"/>
              </a:ext>
            </a:extLst>
          </p:cNvPr>
          <p:cNvSpPr txBox="1">
            <a:spLocks/>
          </p:cNvSpPr>
          <p:nvPr/>
        </p:nvSpPr>
        <p:spPr>
          <a:xfrm>
            <a:off x="286648" y="305499"/>
            <a:ext cx="9779183" cy="1325563"/>
          </a:xfrm>
          <a:prstGeom prst="rect">
            <a:avLst/>
          </a:prstGeom>
        </p:spPr>
        <p:txBody>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4800" dirty="0">
                <a:solidFill>
                  <a:schemeClr val="tx1"/>
                </a:solidFill>
              </a:rPr>
              <a:t>Validation</a:t>
            </a:r>
          </a:p>
        </p:txBody>
      </p:sp>
      <p:sp>
        <p:nvSpPr>
          <p:cNvPr id="4" name="TextBox 3">
            <a:extLst>
              <a:ext uri="{FF2B5EF4-FFF2-40B4-BE49-F238E27FC236}">
                <a16:creationId xmlns:a16="http://schemas.microsoft.com/office/drawing/2014/main" id="{931074F7-2F79-3BAC-51E9-6C5922BAEEDA}"/>
              </a:ext>
            </a:extLst>
          </p:cNvPr>
          <p:cNvSpPr txBox="1"/>
          <p:nvPr/>
        </p:nvSpPr>
        <p:spPr>
          <a:xfrm>
            <a:off x="286648" y="1338674"/>
            <a:ext cx="10554072" cy="649408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Ultrasonic sensors(HC-SR04) are suitable for target distance from 20 mm to 10m</a:t>
            </a:r>
            <a:br>
              <a:rPr lang="en-US" sz="2800" dirty="0">
                <a:latin typeface="Times New Roman" panose="02020603050405020304" pitchFamily="18" charset="0"/>
                <a:cs typeface="Times New Roman" panose="02020603050405020304" pitchFamily="18" charset="0"/>
              </a:rPr>
            </a:br>
            <a:r>
              <a:rPr lang="en-IN" sz="2800" dirty="0">
                <a:solidFill>
                  <a:srgbClr val="00B0F0"/>
                </a:solidFill>
                <a:latin typeface="Times New Roman" panose="02020603050405020304" pitchFamily="18" charset="0"/>
                <a:cs typeface="Times New Roman" panose="02020603050405020304" pitchFamily="18" charset="0"/>
              </a:rPr>
              <a:t>: Roni </a:t>
            </a:r>
            <a:r>
              <a:rPr lang="en-IN" sz="2800" dirty="0" err="1">
                <a:solidFill>
                  <a:srgbClr val="00B0F0"/>
                </a:solidFill>
                <a:latin typeface="Times New Roman" panose="02020603050405020304" pitchFamily="18" charset="0"/>
                <a:cs typeface="Times New Roman" panose="02020603050405020304" pitchFamily="18" charset="0"/>
              </a:rPr>
              <a:t>Stiawan</a:t>
            </a:r>
            <a:r>
              <a:rPr lang="en-IN" sz="2800" dirty="0">
                <a:solidFill>
                  <a:srgbClr val="00B0F0"/>
                </a:solidFill>
                <a:latin typeface="Times New Roman" panose="02020603050405020304" pitchFamily="18" charset="0"/>
                <a:cs typeface="Times New Roman" panose="02020603050405020304" pitchFamily="18" charset="0"/>
              </a:rPr>
              <a:t> et al 2019 J. Phys.: Conf. Ser. 1204 012017 /</a:t>
            </a:r>
            <a:br>
              <a:rPr lang="en-IN" sz="2800" dirty="0">
                <a:solidFill>
                  <a:srgbClr val="00B0F0"/>
                </a:solidFill>
                <a:latin typeface="Times New Roman" panose="02020603050405020304" pitchFamily="18" charset="0"/>
                <a:cs typeface="Times New Roman" panose="02020603050405020304" pitchFamily="18" charset="0"/>
              </a:rPr>
            </a:br>
            <a:br>
              <a:rPr lang="en-IN" sz="2800" dirty="0">
                <a:solidFill>
                  <a:srgbClr val="00B0F0"/>
                </a:solidFill>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The </a:t>
            </a:r>
            <a:r>
              <a:rPr lang="en-US" sz="2800" dirty="0" err="1">
                <a:latin typeface="Times New Roman" panose="02020603050405020304" pitchFamily="18" charset="0"/>
                <a:cs typeface="Times New Roman" panose="02020603050405020304" pitchFamily="18" charset="0"/>
              </a:rPr>
              <a:t>rfid</a:t>
            </a:r>
            <a:r>
              <a:rPr lang="en-US" sz="2800" dirty="0">
                <a:latin typeface="Times New Roman" panose="02020603050405020304" pitchFamily="18" charset="0"/>
                <a:cs typeface="Times New Roman" panose="02020603050405020304" pitchFamily="18" charset="0"/>
              </a:rPr>
              <a:t> ensure two level of conformation to ensure that the object detected is a person and also allows to us uniquely track each individual in and out times</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In the resource each instance is of the form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ID,timestamp,count</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IN" sz="2800" dirty="0">
                <a:solidFill>
                  <a:srgbClr val="00B0F0"/>
                </a:solidFill>
                <a:latin typeface="Times New Roman" panose="02020603050405020304" pitchFamily="18" charset="0"/>
                <a:cs typeface="Times New Roman" panose="02020603050405020304" pitchFamily="18" charset="0"/>
              </a:rPr>
            </a:br>
            <a:endParaRPr lang="en-IN" sz="28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82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3CAF-5BC3-E728-EC70-C663431B39EA}"/>
              </a:ext>
            </a:extLst>
          </p:cNvPr>
          <p:cNvSpPr txBox="1">
            <a:spLocks/>
          </p:cNvSpPr>
          <p:nvPr/>
        </p:nvSpPr>
        <p:spPr>
          <a:xfrm>
            <a:off x="178592" y="333955"/>
            <a:ext cx="10678142" cy="696747"/>
          </a:xfrm>
          <a:prstGeom prst="rect">
            <a:avLst/>
          </a:prstGeom>
        </p:spPr>
        <p:txBody>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4400" dirty="0">
                <a:solidFill>
                  <a:schemeClr val="tx1"/>
                </a:solidFill>
              </a:rPr>
              <a:t>Onem2m resource tree</a:t>
            </a:r>
          </a:p>
        </p:txBody>
      </p:sp>
      <p:pic>
        <p:nvPicPr>
          <p:cNvPr id="4" name="Picture 3">
            <a:extLst>
              <a:ext uri="{FF2B5EF4-FFF2-40B4-BE49-F238E27FC236}">
                <a16:creationId xmlns:a16="http://schemas.microsoft.com/office/drawing/2014/main" id="{F7BD2EFF-83F2-8EB5-F0B4-FF0BDE6A6172}"/>
              </a:ext>
            </a:extLst>
          </p:cNvPr>
          <p:cNvPicPr>
            <a:picLocks noChangeAspect="1"/>
          </p:cNvPicPr>
          <p:nvPr/>
        </p:nvPicPr>
        <p:blipFill>
          <a:blip r:embed="rId2"/>
          <a:stretch>
            <a:fillRect/>
          </a:stretch>
        </p:blipFill>
        <p:spPr>
          <a:xfrm>
            <a:off x="0" y="917575"/>
            <a:ext cx="12273280" cy="5940425"/>
          </a:xfrm>
          <a:prstGeom prst="rect">
            <a:avLst/>
          </a:prstGeom>
        </p:spPr>
      </p:pic>
      <p:sp>
        <p:nvSpPr>
          <p:cNvPr id="3" name="TextBox 2">
            <a:extLst>
              <a:ext uri="{FF2B5EF4-FFF2-40B4-BE49-F238E27FC236}">
                <a16:creationId xmlns:a16="http://schemas.microsoft.com/office/drawing/2014/main" id="{81425768-BD9A-EA11-083C-659065308705}"/>
              </a:ext>
            </a:extLst>
          </p:cNvPr>
          <p:cNvSpPr txBox="1"/>
          <p:nvPr/>
        </p:nvSpPr>
        <p:spPr>
          <a:xfrm>
            <a:off x="0" y="5323716"/>
            <a:ext cx="6939280" cy="1200329"/>
          </a:xfrm>
          <a:prstGeom prst="rect">
            <a:avLst/>
          </a:prstGeom>
          <a:noFill/>
        </p:spPr>
        <p:txBody>
          <a:bodyPr wrap="square" rtlCol="0">
            <a:spAutoFit/>
          </a:bodyPr>
          <a:lstStyle/>
          <a:p>
            <a:r>
              <a:rPr lang="en-US" b="0" i="0" dirty="0">
                <a:solidFill>
                  <a:srgbClr val="4C4D4E"/>
                </a:solidFill>
                <a:effectLst/>
                <a:latin typeface="Roboto" panose="02000000000000000000" pitchFamily="2" charset="0"/>
              </a:rPr>
              <a:t>OM2M follows a RESTful approach with open interfaces to enable developing services and applications independently of the underlying network. It proposes a modular architecture running on top of an OSGi layer, making it highly extensible via plugins</a:t>
            </a:r>
            <a:endParaRPr lang="en-IN" dirty="0"/>
          </a:p>
        </p:txBody>
      </p:sp>
    </p:spTree>
    <p:extLst>
      <p:ext uri="{BB962C8B-B14F-4D97-AF65-F5344CB8AC3E}">
        <p14:creationId xmlns:p14="http://schemas.microsoft.com/office/powerpoint/2010/main" val="431735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6F803-6AF8-A2B0-3DF9-5230E96B1FE6}"/>
              </a:ext>
            </a:extLst>
          </p:cNvPr>
          <p:cNvPicPr>
            <a:picLocks noChangeAspect="1"/>
          </p:cNvPicPr>
          <p:nvPr/>
        </p:nvPicPr>
        <p:blipFill>
          <a:blip r:embed="rId2"/>
          <a:stretch>
            <a:fillRect/>
          </a:stretch>
        </p:blipFill>
        <p:spPr>
          <a:xfrm>
            <a:off x="0" y="225425"/>
            <a:ext cx="12192000" cy="6407150"/>
          </a:xfrm>
          <a:prstGeom prst="rect">
            <a:avLst/>
          </a:prstGeom>
        </p:spPr>
      </p:pic>
    </p:spTree>
    <p:extLst>
      <p:ext uri="{BB962C8B-B14F-4D97-AF65-F5344CB8AC3E}">
        <p14:creationId xmlns:p14="http://schemas.microsoft.com/office/powerpoint/2010/main" val="1295144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E18308-CA33-4019-1A18-05FCB4FC3073}"/>
              </a:ext>
            </a:extLst>
          </p:cNvPr>
          <p:cNvPicPr>
            <a:picLocks noChangeAspect="1"/>
          </p:cNvPicPr>
          <p:nvPr/>
        </p:nvPicPr>
        <p:blipFill rotWithShape="1">
          <a:blip r:embed="rId2"/>
          <a:srcRect r="1666"/>
          <a:stretch/>
        </p:blipFill>
        <p:spPr>
          <a:xfrm>
            <a:off x="101600" y="724932"/>
            <a:ext cx="11988800" cy="6133068"/>
          </a:xfrm>
          <a:prstGeom prst="rect">
            <a:avLst/>
          </a:prstGeom>
        </p:spPr>
      </p:pic>
      <p:sp>
        <p:nvSpPr>
          <p:cNvPr id="5" name="TextBox 4">
            <a:extLst>
              <a:ext uri="{FF2B5EF4-FFF2-40B4-BE49-F238E27FC236}">
                <a16:creationId xmlns:a16="http://schemas.microsoft.com/office/drawing/2014/main" id="{C4AAD51F-B370-9CAA-3AC6-E402C256BD75}"/>
              </a:ext>
            </a:extLst>
          </p:cNvPr>
          <p:cNvSpPr txBox="1"/>
          <p:nvPr/>
        </p:nvSpPr>
        <p:spPr>
          <a:xfrm>
            <a:off x="101600" y="201712"/>
            <a:ext cx="483616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THINGSPEAK</a:t>
            </a:r>
            <a:r>
              <a:rPr lang="en-IN"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8024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9A2C-D23D-D05A-8C2F-F2E53E58AD35}"/>
              </a:ext>
            </a:extLst>
          </p:cNvPr>
          <p:cNvSpPr>
            <a:spLocks noGrp="1"/>
          </p:cNvSpPr>
          <p:nvPr>
            <p:ph type="title"/>
          </p:nvPr>
        </p:nvSpPr>
        <p:spPr>
          <a:xfrm>
            <a:off x="0" y="-929"/>
            <a:ext cx="9215120" cy="895009"/>
          </a:xfrm>
        </p:spPr>
        <p:txBody>
          <a:bodyPr/>
          <a:lstStyle/>
          <a:p>
            <a:r>
              <a:rPr lang="en-IN" b="1" dirty="0">
                <a:latin typeface="Times" panose="02020603050405020304" pitchFamily="18" charset="0"/>
                <a:cs typeface="Times" panose="02020603050405020304" pitchFamily="18" charset="0"/>
              </a:rPr>
              <a:t>Hardware Architecture </a:t>
            </a:r>
          </a:p>
        </p:txBody>
      </p:sp>
      <p:pic>
        <p:nvPicPr>
          <p:cNvPr id="7" name="Picture 6">
            <a:extLst>
              <a:ext uri="{FF2B5EF4-FFF2-40B4-BE49-F238E27FC236}">
                <a16:creationId xmlns:a16="http://schemas.microsoft.com/office/drawing/2014/main" id="{A03B5D56-285F-6A23-BC93-6F712F7B0C54}"/>
              </a:ext>
            </a:extLst>
          </p:cNvPr>
          <p:cNvPicPr>
            <a:picLocks noChangeAspect="1"/>
          </p:cNvPicPr>
          <p:nvPr/>
        </p:nvPicPr>
        <p:blipFill>
          <a:blip r:embed="rId2"/>
          <a:stretch>
            <a:fillRect/>
          </a:stretch>
        </p:blipFill>
        <p:spPr>
          <a:xfrm>
            <a:off x="1179998" y="741680"/>
            <a:ext cx="9215120" cy="59639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711824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C853-AD4B-ADAB-FFB4-1F4970EED212}"/>
              </a:ext>
            </a:extLst>
          </p:cNvPr>
          <p:cNvSpPr>
            <a:spLocks noGrp="1"/>
          </p:cNvSpPr>
          <p:nvPr>
            <p:ph type="title"/>
          </p:nvPr>
        </p:nvSpPr>
        <p:spPr/>
        <p:txBody>
          <a:bodyPr/>
          <a:lstStyle/>
          <a:p>
            <a:r>
              <a:rPr lang="en-IN" b="1" dirty="0">
                <a:latin typeface="Times" panose="02020603050405020304" pitchFamily="18" charset="0"/>
                <a:cs typeface="Times" panose="02020603050405020304" pitchFamily="18" charset="0"/>
              </a:rPr>
              <a:t>Circuit Diagram </a:t>
            </a:r>
          </a:p>
        </p:txBody>
      </p:sp>
      <p:pic>
        <p:nvPicPr>
          <p:cNvPr id="5" name="Content Placeholder 4">
            <a:extLst>
              <a:ext uri="{FF2B5EF4-FFF2-40B4-BE49-F238E27FC236}">
                <a16:creationId xmlns:a16="http://schemas.microsoft.com/office/drawing/2014/main" id="{4D5144E0-76D8-7C5C-5038-61A815E3B41B}"/>
              </a:ext>
            </a:extLst>
          </p:cNvPr>
          <p:cNvPicPr>
            <a:picLocks noGrp="1" noChangeAspect="1"/>
          </p:cNvPicPr>
          <p:nvPr>
            <p:ph idx="1"/>
          </p:nvPr>
        </p:nvPicPr>
        <p:blipFill>
          <a:blip r:embed="rId2"/>
          <a:stretch>
            <a:fillRect/>
          </a:stretch>
        </p:blipFill>
        <p:spPr>
          <a:xfrm>
            <a:off x="838199" y="1306471"/>
            <a:ext cx="10446667" cy="5279155"/>
          </a:xfrm>
        </p:spPr>
      </p:pic>
    </p:spTree>
    <p:extLst>
      <p:ext uri="{BB962C8B-B14F-4D97-AF65-F5344CB8AC3E}">
        <p14:creationId xmlns:p14="http://schemas.microsoft.com/office/powerpoint/2010/main" val="1189536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7B2-2ECF-B9F1-66B0-2E787D55B942}"/>
              </a:ext>
            </a:extLst>
          </p:cNvPr>
          <p:cNvSpPr>
            <a:spLocks noGrp="1"/>
          </p:cNvSpPr>
          <p:nvPr>
            <p:ph type="title"/>
          </p:nvPr>
        </p:nvSpPr>
        <p:spPr>
          <a:xfrm>
            <a:off x="4033520" y="0"/>
            <a:ext cx="3688080" cy="644526"/>
          </a:xfrm>
        </p:spPr>
        <p:txBody>
          <a:bodyPr>
            <a:normAutofit fontScale="90000"/>
          </a:bodyPr>
          <a:lstStyle/>
          <a:p>
            <a:r>
              <a:rPr lang="en-IN" b="1" dirty="0">
                <a:latin typeface="Times New Roman" panose="02020603050405020304" pitchFamily="18" charset="0"/>
                <a:cs typeface="Times New Roman" panose="02020603050405020304" pitchFamily="18" charset="0"/>
              </a:rPr>
              <a:t>Web Interface</a:t>
            </a:r>
          </a:p>
        </p:txBody>
      </p:sp>
      <p:pic>
        <p:nvPicPr>
          <p:cNvPr id="5" name="Content Placeholder 4">
            <a:extLst>
              <a:ext uri="{FF2B5EF4-FFF2-40B4-BE49-F238E27FC236}">
                <a16:creationId xmlns:a16="http://schemas.microsoft.com/office/drawing/2014/main" id="{6DDD2E88-31C4-5C53-F800-AE036551A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44526"/>
            <a:ext cx="7721600" cy="4920615"/>
          </a:xfrm>
        </p:spPr>
      </p:pic>
      <p:pic>
        <p:nvPicPr>
          <p:cNvPr id="7" name="Picture 6">
            <a:extLst>
              <a:ext uri="{FF2B5EF4-FFF2-40B4-BE49-F238E27FC236}">
                <a16:creationId xmlns:a16="http://schemas.microsoft.com/office/drawing/2014/main" id="{6182A338-DCFB-7940-DBA2-22387B4F6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235772"/>
            <a:ext cx="8534400" cy="4560570"/>
          </a:xfrm>
          <a:prstGeom prst="rect">
            <a:avLst/>
          </a:prstGeom>
        </p:spPr>
      </p:pic>
    </p:spTree>
    <p:extLst>
      <p:ext uri="{BB962C8B-B14F-4D97-AF65-F5344CB8AC3E}">
        <p14:creationId xmlns:p14="http://schemas.microsoft.com/office/powerpoint/2010/main" val="3501839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rge car car park from above">
            <a:extLst>
              <a:ext uri="{FF2B5EF4-FFF2-40B4-BE49-F238E27FC236}">
                <a16:creationId xmlns:a16="http://schemas.microsoft.com/office/drawing/2014/main" id="{C5172C0A-B930-25E5-9DFC-A0C1B9E7B087}"/>
              </a:ext>
            </a:extLst>
          </p:cNvPr>
          <p:cNvPicPr>
            <a:picLocks noChangeAspect="1"/>
          </p:cNvPicPr>
          <p:nvPr/>
        </p:nvPicPr>
        <p:blipFill rotWithShape="1">
          <a:blip r:embed="rId2">
            <a:alphaModFix amt="40000"/>
          </a:blip>
          <a:srcRect t="10878" b="4536"/>
          <a:stretch/>
        </p:blipFill>
        <p:spPr>
          <a:xfrm>
            <a:off x="20" y="10"/>
            <a:ext cx="12191979" cy="6857990"/>
          </a:xfrm>
          <a:prstGeom prst="rect">
            <a:avLst/>
          </a:prstGeom>
        </p:spPr>
      </p:pic>
      <p:sp>
        <p:nvSpPr>
          <p:cNvPr id="2" name="Title 1">
            <a:extLst>
              <a:ext uri="{FF2B5EF4-FFF2-40B4-BE49-F238E27FC236}">
                <a16:creationId xmlns:a16="http://schemas.microsoft.com/office/drawing/2014/main" id="{F50A75A2-EA9A-A837-BF66-A8CE182306E2}"/>
              </a:ext>
            </a:extLst>
          </p:cNvPr>
          <p:cNvSpPr>
            <a:spLocks noGrp="1"/>
          </p:cNvSpPr>
          <p:nvPr>
            <p:ph type="title"/>
          </p:nvPr>
        </p:nvSpPr>
        <p:spPr>
          <a:xfrm>
            <a:off x="640080" y="853673"/>
            <a:ext cx="4023360" cy="5004794"/>
          </a:xfrm>
        </p:spPr>
        <p:txBody>
          <a:bodyPr>
            <a:normAutofit/>
          </a:bodyPr>
          <a:lstStyle/>
          <a:p>
            <a:r>
              <a:rPr lang="en-IN" sz="5400" b="1" dirty="0">
                <a:solidFill>
                  <a:srgbClr val="FFFFFF"/>
                </a:solidFill>
                <a:latin typeface="Times New Roman"/>
                <a:cs typeface="Times New Roman"/>
              </a:rPr>
              <a:t>Problem Statement</a:t>
            </a:r>
            <a:endParaRPr lang="en-IN" sz="5400" b="1">
              <a:solidFill>
                <a:srgbClr val="FFFFFF"/>
              </a:solidFill>
              <a:latin typeface="Times New Roman"/>
              <a:cs typeface="Times New Roman"/>
            </a:endParaRPr>
          </a:p>
        </p:txBody>
      </p:sp>
      <p:sp>
        <p:nvSpPr>
          <p:cNvPr id="3" name="Content Placeholder 2">
            <a:extLst>
              <a:ext uri="{FF2B5EF4-FFF2-40B4-BE49-F238E27FC236}">
                <a16:creationId xmlns:a16="http://schemas.microsoft.com/office/drawing/2014/main" id="{2F93BAB3-F0CC-4E61-B98F-7DEADE3777C6}"/>
              </a:ext>
            </a:extLst>
          </p:cNvPr>
          <p:cNvSpPr>
            <a:spLocks noGrp="1"/>
          </p:cNvSpPr>
          <p:nvPr>
            <p:ph idx="1"/>
          </p:nvPr>
        </p:nvSpPr>
        <p:spPr>
          <a:xfrm>
            <a:off x="4859830" y="444241"/>
            <a:ext cx="6454253" cy="6062494"/>
          </a:xfrm>
        </p:spPr>
        <p:txBody>
          <a:bodyPr vert="horz" lIns="91440" tIns="45720" rIns="91440" bIns="45720" rtlCol="0" anchor="ctr">
            <a:noAutofit/>
          </a:bodyPr>
          <a:lstStyle/>
          <a:p>
            <a:pPr marL="457200" indent="-457200">
              <a:buFont typeface="Wingdings" panose="020B0604020202020204" pitchFamily="34" charset="0"/>
              <a:buChar char="Ø"/>
            </a:pPr>
            <a:r>
              <a:rPr lang="en-US" sz="2600" dirty="0">
                <a:latin typeface="Times New Roman"/>
                <a:ea typeface="+mn-lt"/>
                <a:cs typeface="+mn-lt"/>
              </a:rPr>
              <a:t>Nowadays, an increase in population and as its direct result an increase in pollution is one of the major concerns of modern society. One such inevitable aspect of population explosion is that of increased vehicular traffic. As more and more people acquire vehicles, the need for available parking spaces increases drastically as well. Due to this, in urban areas, people end up burning a huge amount of unrenewable fossil fuels in search of parking spaces in designated parking lots (i.e. for malls, expos, carnivals, fairs, etc.)</a:t>
            </a:r>
            <a:endParaRPr lang="en-US" sz="2600" dirty="0">
              <a:solidFill>
                <a:srgbClr val="FFFFFF"/>
              </a:solidFill>
              <a:latin typeface="Times New Roman"/>
              <a:cs typeface="Calibri"/>
            </a:endParaRPr>
          </a:p>
          <a:p>
            <a:pPr marL="457200" indent="-457200">
              <a:buFont typeface="Wingdings" panose="020B0604020202020204" pitchFamily="34" charset="0"/>
              <a:buChar char="Ø"/>
            </a:pPr>
            <a:endParaRPr lang="en-US" sz="2600" dirty="0">
              <a:latin typeface="Times New Roman"/>
              <a:cs typeface="Times New Roman"/>
            </a:endParaRPr>
          </a:p>
        </p:txBody>
      </p:sp>
      <p:sp>
        <p:nvSpPr>
          <p:cNvPr id="18"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04021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6D432-BDDA-0D13-7A42-62FC4A65ABD8}"/>
              </a:ext>
            </a:extLst>
          </p:cNvPr>
          <p:cNvSpPr>
            <a:spLocks noGrp="1"/>
          </p:cNvSpPr>
          <p:nvPr>
            <p:ph type="title"/>
          </p:nvPr>
        </p:nvSpPr>
        <p:spPr>
          <a:xfrm>
            <a:off x="0" y="198263"/>
            <a:ext cx="10515600" cy="711835"/>
          </a:xfrm>
        </p:spPr>
        <p:txBody>
          <a:bodyPr/>
          <a:lstStyle/>
          <a:p>
            <a:r>
              <a:rPr lang="en-IN" b="1" dirty="0"/>
              <a:t> Database</a:t>
            </a:r>
          </a:p>
        </p:txBody>
      </p:sp>
      <p:pic>
        <p:nvPicPr>
          <p:cNvPr id="5" name="Content Placeholder 4">
            <a:extLst>
              <a:ext uri="{FF2B5EF4-FFF2-40B4-BE49-F238E27FC236}">
                <a16:creationId xmlns:a16="http://schemas.microsoft.com/office/drawing/2014/main" id="{6AD1F418-603B-F38D-C97C-CAF55A266B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0098"/>
            <a:ext cx="12192000" cy="5932662"/>
          </a:xfrm>
        </p:spPr>
      </p:pic>
    </p:spTree>
    <p:extLst>
      <p:ext uri="{BB962C8B-B14F-4D97-AF65-F5344CB8AC3E}">
        <p14:creationId xmlns:p14="http://schemas.microsoft.com/office/powerpoint/2010/main" val="512324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Close-up of hopscotch on a sidewalk">
            <a:extLst>
              <a:ext uri="{FF2B5EF4-FFF2-40B4-BE49-F238E27FC236}">
                <a16:creationId xmlns:a16="http://schemas.microsoft.com/office/drawing/2014/main" id="{28B913CC-5E31-E0F4-13FC-09984202DB35}"/>
              </a:ext>
            </a:extLst>
          </p:cNvPr>
          <p:cNvPicPr>
            <a:picLocks noChangeAspect="1"/>
          </p:cNvPicPr>
          <p:nvPr/>
        </p:nvPicPr>
        <p:blipFill rotWithShape="1">
          <a:blip r:embed="rId2">
            <a:alphaModFix amt="40000"/>
          </a:blip>
          <a:srcRect t="7592" r="-2" b="8073"/>
          <a:stretch/>
        </p:blipFill>
        <p:spPr>
          <a:xfrm>
            <a:off x="3" y="10"/>
            <a:ext cx="12191997" cy="6857990"/>
          </a:xfrm>
          <a:prstGeom prst="rect">
            <a:avLst/>
          </a:prstGeom>
        </p:spPr>
      </p:pic>
      <p:sp>
        <p:nvSpPr>
          <p:cNvPr id="2" name="Title 1">
            <a:extLst>
              <a:ext uri="{FF2B5EF4-FFF2-40B4-BE49-F238E27FC236}">
                <a16:creationId xmlns:a16="http://schemas.microsoft.com/office/drawing/2014/main" id="{53A55916-F538-BCF6-1173-D224A5E7992F}"/>
              </a:ext>
            </a:extLst>
          </p:cNvPr>
          <p:cNvSpPr>
            <a:spLocks noGrp="1"/>
          </p:cNvSpPr>
          <p:nvPr>
            <p:ph type="title"/>
          </p:nvPr>
        </p:nvSpPr>
        <p:spPr>
          <a:xfrm>
            <a:off x="2210936" y="844486"/>
            <a:ext cx="9484225" cy="1461778"/>
          </a:xfrm>
        </p:spPr>
        <p:txBody>
          <a:bodyPr>
            <a:normAutofit/>
          </a:bodyPr>
          <a:lstStyle/>
          <a:p>
            <a:r>
              <a:rPr lang="en-IN" sz="4000" b="1" dirty="0">
                <a:latin typeface="Times New Roman"/>
                <a:cs typeface="Times New Roman"/>
              </a:rPr>
              <a:t>References</a:t>
            </a:r>
          </a:p>
        </p:txBody>
      </p:sp>
      <p:grpSp>
        <p:nvGrpSpPr>
          <p:cNvPr id="8"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Content Placeholder 2">
            <a:extLst>
              <a:ext uri="{FF2B5EF4-FFF2-40B4-BE49-F238E27FC236}">
                <a16:creationId xmlns:a16="http://schemas.microsoft.com/office/drawing/2014/main" id="{C0A5AAE5-6425-6692-61E9-7BFBF0564AA7}"/>
              </a:ext>
            </a:extLst>
          </p:cNvPr>
          <p:cNvSpPr>
            <a:spLocks noGrp="1"/>
          </p:cNvSpPr>
          <p:nvPr>
            <p:ph idx="1"/>
          </p:nvPr>
        </p:nvSpPr>
        <p:spPr>
          <a:xfrm>
            <a:off x="1112760" y="3030542"/>
            <a:ext cx="10515176" cy="2357961"/>
          </a:xfrm>
        </p:spPr>
        <p:txBody>
          <a:bodyPr vert="horz" lIns="91440" tIns="45720" rIns="91440" bIns="45720" rtlCol="0" anchor="t">
            <a:normAutofit/>
          </a:bodyPr>
          <a:lstStyle/>
          <a:p>
            <a:r>
              <a:rPr lang="en-IN" sz="2400" dirty="0">
                <a:solidFill>
                  <a:srgbClr val="00B0F0"/>
                </a:solidFill>
                <a:latin typeface="time"/>
              </a:rPr>
              <a:t>Smart parking system: Comprehensive revies based on various aspects-</a:t>
            </a:r>
            <a:r>
              <a:rPr lang="en-IN" sz="2400" dirty="0" err="1">
                <a:solidFill>
                  <a:srgbClr val="00B0F0"/>
                </a:solidFill>
                <a:latin typeface="time"/>
              </a:rPr>
              <a:t>Heliyon</a:t>
            </a:r>
            <a:r>
              <a:rPr lang="en-IN" sz="2400" dirty="0">
                <a:solidFill>
                  <a:srgbClr val="00B0F0"/>
                </a:solidFill>
                <a:latin typeface="time"/>
              </a:rPr>
              <a:t>-Abrar Fahim</a:t>
            </a:r>
          </a:p>
          <a:p>
            <a:r>
              <a:rPr lang="en-IN" sz="2400" dirty="0">
                <a:solidFill>
                  <a:srgbClr val="00B0F0"/>
                </a:solidFill>
                <a:latin typeface="time"/>
              </a:rPr>
              <a:t>Automated Systems using raspberry pi-IJRES</a:t>
            </a:r>
          </a:p>
          <a:p>
            <a:endParaRPr lang="en-IN" sz="2400" dirty="0">
              <a:solidFill>
                <a:srgbClr val="00B0F0"/>
              </a:solidFill>
              <a:latin typeface="time"/>
            </a:endParaRPr>
          </a:p>
          <a:p>
            <a:endParaRPr lang="en-IN" sz="2400" dirty="0"/>
          </a:p>
        </p:txBody>
      </p:sp>
    </p:spTree>
    <p:extLst>
      <p:ext uri="{BB962C8B-B14F-4D97-AF65-F5344CB8AC3E}">
        <p14:creationId xmlns:p14="http://schemas.microsoft.com/office/powerpoint/2010/main" val="241540514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C96F-FF2D-0EBF-27F8-97379D2F8D17}"/>
              </a:ext>
            </a:extLst>
          </p:cNvPr>
          <p:cNvSpPr>
            <a:spLocks noGrp="1"/>
          </p:cNvSpPr>
          <p:nvPr>
            <p:ph type="title"/>
          </p:nvPr>
        </p:nvSpPr>
        <p:spPr>
          <a:xfrm>
            <a:off x="0" y="1"/>
            <a:ext cx="7421707" cy="1838959"/>
          </a:xfrm>
          <a:solidFill>
            <a:schemeClr val="accent1">
              <a:lumMod val="75000"/>
            </a:schemeClr>
          </a:solidFill>
        </p:spPr>
        <p:txBody>
          <a:bodyPr>
            <a:normAutofit/>
          </a:bodyPr>
          <a:lstStyle/>
          <a:p>
            <a:r>
              <a:rPr lang="en-IN" b="1" dirty="0">
                <a:solidFill>
                  <a:srgbClr val="FFFFFF"/>
                </a:solidFill>
                <a:latin typeface="Times New Roman"/>
                <a:cs typeface="Times New Roman"/>
              </a:rPr>
              <a:t>Project Description </a:t>
            </a:r>
          </a:p>
        </p:txBody>
      </p:sp>
      <p:pic>
        <p:nvPicPr>
          <p:cNvPr id="4" name="Picture 3">
            <a:extLst>
              <a:ext uri="{FF2B5EF4-FFF2-40B4-BE49-F238E27FC236}">
                <a16:creationId xmlns:a16="http://schemas.microsoft.com/office/drawing/2014/main" id="{055170E7-8313-A934-9C49-D91447AACC88}"/>
              </a:ext>
            </a:extLst>
          </p:cNvPr>
          <p:cNvPicPr>
            <a:picLocks noChangeAspect="1"/>
          </p:cNvPicPr>
          <p:nvPr/>
        </p:nvPicPr>
        <p:blipFill>
          <a:blip r:embed="rId2"/>
          <a:stretch>
            <a:fillRect/>
          </a:stretch>
        </p:blipFill>
        <p:spPr>
          <a:xfrm>
            <a:off x="57712" y="1950720"/>
            <a:ext cx="7401354" cy="4754880"/>
          </a:xfrm>
          <a:prstGeom prst="rect">
            <a:avLst/>
          </a:prstGeom>
        </p:spPr>
      </p:pic>
      <p:sp>
        <p:nvSpPr>
          <p:cNvPr id="3" name="Content Placeholder 2">
            <a:extLst>
              <a:ext uri="{FF2B5EF4-FFF2-40B4-BE49-F238E27FC236}">
                <a16:creationId xmlns:a16="http://schemas.microsoft.com/office/drawing/2014/main" id="{96FFE98C-4D83-E4A3-BB5A-9D49A4BAA411}"/>
              </a:ext>
            </a:extLst>
          </p:cNvPr>
          <p:cNvSpPr>
            <a:spLocks noGrp="1"/>
          </p:cNvSpPr>
          <p:nvPr>
            <p:ph idx="1"/>
          </p:nvPr>
        </p:nvSpPr>
        <p:spPr>
          <a:xfrm>
            <a:off x="7421707" y="10159"/>
            <a:ext cx="4712581" cy="6847839"/>
          </a:xfrm>
          <a:solidFill>
            <a:schemeClr val="tx1">
              <a:lumMod val="65000"/>
              <a:lumOff val="35000"/>
            </a:schemeClr>
          </a:solidFill>
        </p:spPr>
        <p:txBody>
          <a:bodyPr anchor="ctr">
            <a:normAutofit/>
          </a:bodyPr>
          <a:lstStyle/>
          <a:p>
            <a:pPr marL="457200" indent="-457200">
              <a:buFont typeface="Wingdings" panose="020B0604020202020204" pitchFamily="34" charset="0"/>
              <a:buChar char="v"/>
            </a:pPr>
            <a:r>
              <a:rPr lang="en-US" sz="3000" dirty="0">
                <a:solidFill>
                  <a:schemeClr val="bg1"/>
                </a:solidFill>
                <a:latin typeface="Times New Roman"/>
                <a:cs typeface="Times New Roman"/>
              </a:rPr>
              <a:t>Due to the exponential growth and development of IoT and cloud-based smart systems, the concept of developing smart cities has gained a new dimension. The goal of Smart City is to reduce operational costs, improve city management, enhance effectiveness, and improve productivity.</a:t>
            </a:r>
            <a:endParaRPr lang="en-IN" sz="3000" dirty="0">
              <a:solidFill>
                <a:schemeClr val="bg1"/>
              </a:solidFill>
              <a:latin typeface="Times New Roman"/>
              <a:cs typeface="Times New Roman"/>
            </a:endParaRPr>
          </a:p>
        </p:txBody>
      </p:sp>
    </p:spTree>
    <p:extLst>
      <p:ext uri="{BB962C8B-B14F-4D97-AF65-F5344CB8AC3E}">
        <p14:creationId xmlns:p14="http://schemas.microsoft.com/office/powerpoint/2010/main" val="2484447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1DD5-8ECD-C74D-4EEE-4C87BF53E029}"/>
              </a:ext>
            </a:extLst>
          </p:cNvPr>
          <p:cNvSpPr>
            <a:spLocks noGrp="1"/>
          </p:cNvSpPr>
          <p:nvPr>
            <p:ph type="title"/>
          </p:nvPr>
        </p:nvSpPr>
        <p:spPr>
          <a:xfrm>
            <a:off x="68580" y="83821"/>
            <a:ext cx="12123420" cy="1606868"/>
          </a:xfrm>
          <a:solidFill>
            <a:schemeClr val="accent1"/>
          </a:solidFill>
        </p:spPr>
        <p:txBody>
          <a:bodyPr>
            <a:normAutofit fontScale="90000"/>
          </a:bodyPr>
          <a:lstStyle/>
          <a:p>
            <a:r>
              <a:rPr lang="en-US" sz="4400" b="1" kern="1200" dirty="0">
                <a:solidFill>
                  <a:srgbClr val="FFFFFF"/>
                </a:solidFill>
                <a:latin typeface="Times New Roman"/>
                <a:cs typeface="Times New Roman"/>
              </a:rPr>
              <a:t>Block diagram of smart parking system (SPS) using ESP32</a:t>
            </a:r>
            <a:br>
              <a:rPr lang="en-IN" dirty="0"/>
            </a:br>
            <a:endParaRPr lang="en-IN" dirty="0"/>
          </a:p>
        </p:txBody>
      </p:sp>
      <p:pic>
        <p:nvPicPr>
          <p:cNvPr id="4" name="Picture 5" descr="Diagram&#10;&#10;Description automatically generated">
            <a:extLst>
              <a:ext uri="{FF2B5EF4-FFF2-40B4-BE49-F238E27FC236}">
                <a16:creationId xmlns:a16="http://schemas.microsoft.com/office/drawing/2014/main" id="{CE8651D7-D1C8-2EE6-ED33-46C91816BDEC}"/>
              </a:ext>
            </a:extLst>
          </p:cNvPr>
          <p:cNvPicPr>
            <a:picLocks noGrp="1" noChangeAspect="1"/>
          </p:cNvPicPr>
          <p:nvPr>
            <p:ph idx="1"/>
          </p:nvPr>
        </p:nvPicPr>
        <p:blipFill>
          <a:blip r:embed="rId2"/>
          <a:stretch>
            <a:fillRect/>
          </a:stretch>
        </p:blipFill>
        <p:spPr>
          <a:xfrm>
            <a:off x="2468880" y="949850"/>
            <a:ext cx="6492240" cy="5824329"/>
          </a:xfrm>
          <a:prstGeom prst="rect">
            <a:avLst/>
          </a:prstGeom>
        </p:spPr>
      </p:pic>
    </p:spTree>
    <p:extLst>
      <p:ext uri="{BB962C8B-B14F-4D97-AF65-F5344CB8AC3E}">
        <p14:creationId xmlns:p14="http://schemas.microsoft.com/office/powerpoint/2010/main" val="222205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CF556807-0615-3994-3FA3-382BB8FDB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585916"/>
            <a:ext cx="10693399" cy="6363524"/>
          </a:xfrm>
          <a:prstGeom prst="rect">
            <a:avLst/>
          </a:prstGeom>
        </p:spPr>
      </p:pic>
      <p:sp>
        <p:nvSpPr>
          <p:cNvPr id="2" name="Title 1">
            <a:extLst>
              <a:ext uri="{FF2B5EF4-FFF2-40B4-BE49-F238E27FC236}">
                <a16:creationId xmlns:a16="http://schemas.microsoft.com/office/drawing/2014/main" id="{7F8341D1-182F-3659-C97E-A1900C989A1F}"/>
              </a:ext>
            </a:extLst>
          </p:cNvPr>
          <p:cNvSpPr>
            <a:spLocks noGrp="1"/>
          </p:cNvSpPr>
          <p:nvPr>
            <p:ph type="title"/>
          </p:nvPr>
        </p:nvSpPr>
        <p:spPr>
          <a:xfrm>
            <a:off x="3693160" y="0"/>
            <a:ext cx="10515600" cy="671195"/>
          </a:xfrm>
        </p:spPr>
        <p:txBody>
          <a:bodyPr>
            <a:normAutofit/>
          </a:bodyPr>
          <a:lstStyle/>
          <a:p>
            <a:r>
              <a:rPr lang="en-IN" sz="3200" b="1" dirty="0">
                <a:latin typeface="Times New Roman" panose="02020603050405020304" pitchFamily="18" charset="0"/>
                <a:ea typeface="Tahoma" panose="020B0604030504040204" pitchFamily="34" charset="0"/>
                <a:cs typeface="Times New Roman" panose="02020603050405020304" pitchFamily="18" charset="0"/>
              </a:rPr>
              <a:t>USE CASE DIAGRAM</a:t>
            </a:r>
          </a:p>
        </p:txBody>
      </p:sp>
    </p:spTree>
    <p:extLst>
      <p:ext uri="{BB962C8B-B14F-4D97-AF65-F5344CB8AC3E}">
        <p14:creationId xmlns:p14="http://schemas.microsoft.com/office/powerpoint/2010/main" val="178567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031-7910-DB26-A45B-6B8972CA7A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C66981-F227-2987-347D-405B78788E53}"/>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849A2CF-F648-1591-DA69-33BDC37659DC}"/>
              </a:ext>
            </a:extLst>
          </p:cNvPr>
          <p:cNvPicPr>
            <a:picLocks noChangeAspect="1"/>
          </p:cNvPicPr>
          <p:nvPr/>
        </p:nvPicPr>
        <p:blipFill>
          <a:blip r:embed="rId2"/>
          <a:stretch>
            <a:fillRect/>
          </a:stretch>
        </p:blipFill>
        <p:spPr>
          <a:xfrm>
            <a:off x="2930" y="10160"/>
            <a:ext cx="12186139" cy="6858000"/>
          </a:xfrm>
          <a:prstGeom prst="rect">
            <a:avLst/>
          </a:prstGeom>
        </p:spPr>
      </p:pic>
    </p:spTree>
    <p:extLst>
      <p:ext uri="{BB962C8B-B14F-4D97-AF65-F5344CB8AC3E}">
        <p14:creationId xmlns:p14="http://schemas.microsoft.com/office/powerpoint/2010/main" val="68913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indent="0">
              <a:buNone/>
            </a:pPr>
            <a:r>
              <a:rPr lang="en-US" sz="3200" b="1" i="1" dirty="0">
                <a:latin typeface="Times"/>
                <a:cs typeface="Calibri"/>
              </a:rPr>
              <a:t>Use Case 1</a:t>
            </a:r>
          </a:p>
          <a:p>
            <a:r>
              <a:rPr lang="en-US" sz="3200" dirty="0">
                <a:latin typeface="Times"/>
                <a:cs typeface="Calibri"/>
              </a:rPr>
              <a:t>NAME: </a:t>
            </a:r>
            <a:r>
              <a:rPr lang="en-US" sz="3200" dirty="0">
                <a:effectLst/>
                <a:latin typeface="Calibri" panose="020F0502020204030204" pitchFamily="34" charset="0"/>
                <a:ea typeface="Calibri" panose="020F0502020204030204" pitchFamily="34" charset="0"/>
                <a:cs typeface="Times New Roman" panose="02020603050405020304" pitchFamily="18" charset="0"/>
              </a:rPr>
              <a:t>Register </a:t>
            </a:r>
            <a:endParaRPr lang="en-US" sz="3200" dirty="0">
              <a:latin typeface="Times"/>
              <a:cs typeface="Calibri"/>
            </a:endParaRPr>
          </a:p>
          <a:p>
            <a:r>
              <a:rPr lang="en-US" sz="3200" dirty="0" err="1">
                <a:latin typeface="Times"/>
                <a:cs typeface="Calibri"/>
              </a:rPr>
              <a:t>Actors:User</a:t>
            </a:r>
            <a:endParaRPr lang="en-US" sz="3200" dirty="0">
              <a:latin typeface="Times"/>
              <a:cs typeface="Calibri"/>
            </a:endParaRPr>
          </a:p>
          <a:p>
            <a:r>
              <a:rPr lang="en-US" sz="3200" dirty="0">
                <a:latin typeface="Times"/>
                <a:ea typeface="+mn-lt"/>
                <a:cs typeface="+mn-lt"/>
              </a:rPr>
              <a:t>Description: Allow new user to register for a profile </a:t>
            </a:r>
          </a:p>
          <a:p>
            <a:r>
              <a:rPr lang="en-US" sz="3200" dirty="0">
                <a:latin typeface="Times"/>
                <a:cs typeface="Calibri"/>
              </a:rPr>
              <a:t>Pre-Condition: </a:t>
            </a:r>
            <a:r>
              <a:rPr lang="en-US" sz="3200" dirty="0" err="1">
                <a:latin typeface="Times"/>
                <a:cs typeface="Calibri"/>
              </a:rPr>
              <a:t>Car,Fasttag</a:t>
            </a:r>
            <a:endParaRPr lang="en-US" sz="3200" dirty="0">
              <a:latin typeface="Times"/>
              <a:cs typeface="Calibri"/>
            </a:endParaRPr>
          </a:p>
          <a:p>
            <a:r>
              <a:rPr lang="en-US" sz="3200" dirty="0">
                <a:latin typeface="Times"/>
                <a:cs typeface="Calibri"/>
              </a:rPr>
              <a:t>Post-Condition: A profile  is created for the user</a:t>
            </a:r>
          </a:p>
          <a:p>
            <a:endParaRPr lang="en-US" sz="2000" dirty="0">
              <a:cs typeface="Calibri"/>
            </a:endParaRPr>
          </a:p>
          <a:p>
            <a:endParaRPr lang="en-US" sz="2000" dirty="0">
              <a:cs typeface="Calibri"/>
            </a:endParaRPr>
          </a:p>
          <a:p>
            <a:endParaRPr lang="en-US" sz="2000" dirty="0">
              <a:cs typeface="Calibri"/>
            </a:endParaRPr>
          </a:p>
        </p:txBody>
      </p:sp>
      <p:graphicFrame>
        <p:nvGraphicFramePr>
          <p:cNvPr id="4" name="Table 4">
            <a:extLst>
              <a:ext uri="{FF2B5EF4-FFF2-40B4-BE49-F238E27FC236}">
                <a16:creationId xmlns:a16="http://schemas.microsoft.com/office/drawing/2014/main" id="{18AA7C59-BB4F-43E1-93B6-FF1AA77AE4A9}"/>
              </a:ext>
            </a:extLst>
          </p:cNvPr>
          <p:cNvGraphicFramePr>
            <a:graphicFrameLocks noGrp="1"/>
          </p:cNvGraphicFramePr>
          <p:nvPr>
            <p:extLst>
              <p:ext uri="{D42A27DB-BD31-4B8C-83A1-F6EECF244321}">
                <p14:modId xmlns:p14="http://schemas.microsoft.com/office/powerpoint/2010/main" val="1534528034"/>
              </p:ext>
            </p:extLst>
          </p:nvPr>
        </p:nvGraphicFramePr>
        <p:xfrm>
          <a:off x="6373807" y="-143170"/>
          <a:ext cx="5818193" cy="6858000"/>
        </p:xfrm>
        <a:graphic>
          <a:graphicData uri="http://schemas.openxmlformats.org/drawingml/2006/table">
            <a:tbl>
              <a:tblPr firstRow="1" bandRow="1">
                <a:noFill/>
                <a:tableStyleId>{5C22544A-7EE6-4342-B048-85BDC9FD1C3A}</a:tableStyleId>
              </a:tblPr>
              <a:tblGrid>
                <a:gridCol w="2443193">
                  <a:extLst>
                    <a:ext uri="{9D8B030D-6E8A-4147-A177-3AD203B41FA5}">
                      <a16:colId xmlns:a16="http://schemas.microsoft.com/office/drawing/2014/main" val="460330641"/>
                    </a:ext>
                  </a:extLst>
                </a:gridCol>
                <a:gridCol w="3375000">
                  <a:extLst>
                    <a:ext uri="{9D8B030D-6E8A-4147-A177-3AD203B41FA5}">
                      <a16:colId xmlns:a16="http://schemas.microsoft.com/office/drawing/2014/main" val="3871422204"/>
                    </a:ext>
                  </a:extLst>
                </a:gridCol>
              </a:tblGrid>
              <a:tr h="960675">
                <a:tc>
                  <a:txBody>
                    <a:bodyPr/>
                    <a:lstStyle/>
                    <a:p>
                      <a:r>
                        <a:rPr lang="en-US" sz="2200" b="0" cap="none" spc="6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1236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1.Choose the signup/register option</a:t>
                      </a: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pPr algn="ct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387643">
                <a:tc>
                  <a:txBody>
                    <a:bodyPr/>
                    <a:lstStyle/>
                    <a:p>
                      <a:pPr algn="ct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2.Prompts for data required for registration </a:t>
                      </a:r>
                    </a:p>
                    <a:p>
                      <a:pPr algn="ct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r h="1387643">
                <a:tc>
                  <a:txBody>
                    <a:bodyPr/>
                    <a:lstStyle/>
                    <a:p>
                      <a:pPr lvl="0" algn="ctr">
                        <a:buNone/>
                      </a:pPr>
                      <a:r>
                        <a:rPr lang="en-US" sz="1900" cap="none" spc="0" dirty="0">
                          <a:solidFill>
                            <a:schemeClr val="tx1"/>
                          </a:solidFill>
                          <a:latin typeface="Amasis MT Pro Black"/>
                        </a:rPr>
                        <a:t>3.</a:t>
                      </a:r>
                      <a:r>
                        <a:rPr lang="en-US" sz="1900" b="0" i="0" u="none" strike="noStrike" cap="none" spc="0" noProof="0" dirty="0">
                          <a:solidFill>
                            <a:schemeClr val="tx1"/>
                          </a:solidFill>
                          <a:latin typeface="Amasis MT Pro Black"/>
                        </a:rPr>
                        <a:t>Enter the data prompted by the system </a:t>
                      </a: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lvl="0" algn="ctr">
                        <a:buNone/>
                      </a:pPr>
                      <a:endParaRPr lang="en-US" sz="1900" b="0" i="0" u="none" strike="noStrike" cap="none" spc="0" noProof="0" dirty="0">
                        <a:solidFill>
                          <a:schemeClr val="tx1"/>
                        </a:solidFill>
                        <a:latin typeface="Amasis MT Pro Black"/>
                      </a:endParaRPr>
                    </a:p>
                  </a:txBody>
                  <a:tcPr marL="151047" marR="151047" marT="125587" marB="7552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108548153"/>
                  </a:ext>
                </a:extLst>
              </a:tr>
              <a:tr h="1885776">
                <a:tc>
                  <a:txBody>
                    <a:bodyPr/>
                    <a:lstStyle/>
                    <a:p>
                      <a:pPr lvl="0" algn="ctr">
                        <a:buNone/>
                      </a:pP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4.Validate user information </a:t>
                      </a:r>
                    </a:p>
                    <a:p>
                      <a:pPr lvl="0" algn="ctr">
                        <a:buNone/>
                      </a:pPr>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75110157"/>
                  </a:ext>
                </a:extLst>
              </a:tr>
            </a:tbl>
          </a:graphicData>
        </a:graphic>
      </p:graphicFrame>
    </p:spTree>
    <p:extLst>
      <p:ext uri="{BB962C8B-B14F-4D97-AF65-F5344CB8AC3E}">
        <p14:creationId xmlns:p14="http://schemas.microsoft.com/office/powerpoint/2010/main" val="4156299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indent="0">
              <a:buNone/>
            </a:pPr>
            <a:r>
              <a:rPr lang="en-US" sz="3200" b="1" i="1" dirty="0">
                <a:latin typeface="Times"/>
                <a:cs typeface="Calibri"/>
              </a:rPr>
              <a:t>Use Case 2</a:t>
            </a:r>
          </a:p>
          <a:p>
            <a:r>
              <a:rPr lang="en-US" sz="3200" dirty="0">
                <a:latin typeface="Times"/>
                <a:cs typeface="Calibri"/>
              </a:rPr>
              <a:t>NAME: Login</a:t>
            </a:r>
          </a:p>
          <a:p>
            <a:r>
              <a:rPr lang="en-US" sz="3200" dirty="0">
                <a:latin typeface="Times"/>
                <a:cs typeface="Calibri"/>
              </a:rPr>
              <a:t>Actors: User</a:t>
            </a:r>
          </a:p>
          <a:p>
            <a:r>
              <a:rPr lang="en-US" sz="3200" dirty="0">
                <a:latin typeface="Times"/>
                <a:ea typeface="+mn-lt"/>
                <a:cs typeface="+mn-lt"/>
              </a:rPr>
              <a:t>Description: Allow registered user to login </a:t>
            </a:r>
          </a:p>
          <a:p>
            <a:r>
              <a:rPr lang="en-US" sz="3200" dirty="0">
                <a:latin typeface="Times"/>
                <a:cs typeface="Calibri"/>
              </a:rPr>
              <a:t>Pre-Condition: User should be registered with the system </a:t>
            </a:r>
          </a:p>
          <a:p>
            <a:r>
              <a:rPr lang="en-US" sz="3200" dirty="0">
                <a:latin typeface="Times"/>
                <a:cs typeface="Calibri"/>
              </a:rPr>
              <a:t>Post-Condition: User logs in and all the options are displayed on the screen</a:t>
            </a:r>
          </a:p>
          <a:p>
            <a:endParaRPr lang="en-US" sz="2000" dirty="0">
              <a:cs typeface="Calibri"/>
            </a:endParaRPr>
          </a:p>
          <a:p>
            <a:endParaRPr lang="en-US" sz="2000" dirty="0">
              <a:cs typeface="Calibri"/>
            </a:endParaRPr>
          </a:p>
          <a:p>
            <a:endParaRPr lang="en-US" sz="2000" dirty="0">
              <a:cs typeface="Calibri"/>
            </a:endParaRPr>
          </a:p>
        </p:txBody>
      </p:sp>
      <p:graphicFrame>
        <p:nvGraphicFramePr>
          <p:cNvPr id="4" name="Table 4">
            <a:extLst>
              <a:ext uri="{FF2B5EF4-FFF2-40B4-BE49-F238E27FC236}">
                <a16:creationId xmlns:a16="http://schemas.microsoft.com/office/drawing/2014/main" id="{18AA7C59-BB4F-43E1-93B6-FF1AA77AE4A9}"/>
              </a:ext>
            </a:extLst>
          </p:cNvPr>
          <p:cNvGraphicFramePr>
            <a:graphicFrameLocks noGrp="1"/>
          </p:cNvGraphicFramePr>
          <p:nvPr>
            <p:extLst>
              <p:ext uri="{D42A27DB-BD31-4B8C-83A1-F6EECF244321}">
                <p14:modId xmlns:p14="http://schemas.microsoft.com/office/powerpoint/2010/main" val="2638710092"/>
              </p:ext>
            </p:extLst>
          </p:nvPr>
        </p:nvGraphicFramePr>
        <p:xfrm>
          <a:off x="6539811" y="480937"/>
          <a:ext cx="5729329" cy="4707514"/>
        </p:xfrm>
        <a:graphic>
          <a:graphicData uri="http://schemas.openxmlformats.org/drawingml/2006/table">
            <a:tbl>
              <a:tblPr firstRow="1" bandRow="1">
                <a:noFill/>
                <a:tableStyleId>{5C22544A-7EE6-4342-B048-85BDC9FD1C3A}</a:tableStyleId>
              </a:tblPr>
              <a:tblGrid>
                <a:gridCol w="2892947">
                  <a:extLst>
                    <a:ext uri="{9D8B030D-6E8A-4147-A177-3AD203B41FA5}">
                      <a16:colId xmlns:a16="http://schemas.microsoft.com/office/drawing/2014/main" val="460330641"/>
                    </a:ext>
                  </a:extLst>
                </a:gridCol>
                <a:gridCol w="2836382">
                  <a:extLst>
                    <a:ext uri="{9D8B030D-6E8A-4147-A177-3AD203B41FA5}">
                      <a16:colId xmlns:a16="http://schemas.microsoft.com/office/drawing/2014/main" val="3871422204"/>
                    </a:ext>
                  </a:extLst>
                </a:gridCol>
              </a:tblGrid>
              <a:tr h="1369703">
                <a:tc>
                  <a:txBody>
                    <a:bodyPr/>
                    <a:lstStyle/>
                    <a:p>
                      <a:r>
                        <a:rPr lang="en-US" sz="2200" b="0" cap="none" spc="60" dirty="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1293610">
                <a:tc>
                  <a:txBody>
                    <a:bodyPr/>
                    <a:lstStyle/>
                    <a:p>
                      <a:r>
                        <a:rPr lang="en-US" sz="1900" cap="none" spc="0" dirty="0">
                          <a:solidFill>
                            <a:schemeClr val="tx1"/>
                          </a:solidFill>
                          <a:latin typeface="Amasis MT Pro Black"/>
                        </a:rPr>
                        <a:t>1.Enter the username, password and choose login option </a:t>
                      </a:r>
                      <a:endParaRPr lang="en-US" sz="1900" cap="none" spc="0" dirty="0">
                        <a:solidFill>
                          <a:schemeClr val="tx1"/>
                        </a:solidFill>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978460">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900" cap="none" spc="0" dirty="0">
                          <a:solidFill>
                            <a:schemeClr val="tx1"/>
                          </a:solidFill>
                          <a:latin typeface="Amasis MT Pro Black"/>
                        </a:rPr>
                        <a:t>2.Validates username and password</a:t>
                      </a: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bl>
          </a:graphicData>
        </a:graphic>
      </p:graphicFrame>
    </p:spTree>
    <p:extLst>
      <p:ext uri="{BB962C8B-B14F-4D97-AF65-F5344CB8AC3E}">
        <p14:creationId xmlns:p14="http://schemas.microsoft.com/office/powerpoint/2010/main" val="299081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72992-F377-4F64-A550-F4B40B79F59B}"/>
              </a:ext>
            </a:extLst>
          </p:cNvPr>
          <p:cNvSpPr>
            <a:spLocks noGrp="1"/>
          </p:cNvSpPr>
          <p:nvPr>
            <p:ph type="title"/>
          </p:nvPr>
        </p:nvSpPr>
        <p:spPr>
          <a:xfrm>
            <a:off x="166267" y="4176"/>
            <a:ext cx="5818193" cy="1017690"/>
          </a:xfrm>
        </p:spPr>
        <p:txBody>
          <a:bodyPr>
            <a:normAutofit fontScale="90000"/>
          </a:bodyPr>
          <a:lstStyle/>
          <a:p>
            <a:r>
              <a:rPr lang="en-US" b="1">
                <a:latin typeface="Tahoma"/>
                <a:ea typeface="Tahoma"/>
                <a:cs typeface="Calibri Light"/>
              </a:rPr>
              <a:t>Use Case Descriptions</a:t>
            </a:r>
            <a:endParaRPr lang="en-US" b="1">
              <a:latin typeface="Tahoma"/>
              <a:ea typeface="Tahoma"/>
            </a:endParaRPr>
          </a:p>
        </p:txBody>
      </p:sp>
      <p:sp>
        <p:nvSpPr>
          <p:cNvPr id="3" name="Content Placeholder 2">
            <a:extLst>
              <a:ext uri="{FF2B5EF4-FFF2-40B4-BE49-F238E27FC236}">
                <a16:creationId xmlns:a16="http://schemas.microsoft.com/office/drawing/2014/main" id="{CAEE6A5C-64C7-4B3A-B2A5-AC60D217FF7D}"/>
              </a:ext>
            </a:extLst>
          </p:cNvPr>
          <p:cNvSpPr>
            <a:spLocks noGrp="1"/>
          </p:cNvSpPr>
          <p:nvPr>
            <p:ph idx="1"/>
          </p:nvPr>
        </p:nvSpPr>
        <p:spPr>
          <a:xfrm>
            <a:off x="-746" y="962378"/>
            <a:ext cx="6139486" cy="5505651"/>
          </a:xfrm>
        </p:spPr>
        <p:txBody>
          <a:bodyPr vert="horz" lIns="91440" tIns="45720" rIns="91440" bIns="45720" rtlCol="0" anchor="t">
            <a:noAutofit/>
          </a:bodyPr>
          <a:lstStyle/>
          <a:p>
            <a:pPr marL="0" indent="0">
              <a:buNone/>
            </a:pPr>
            <a:r>
              <a:rPr lang="en-US" sz="3200" b="1" i="1" dirty="0">
                <a:latin typeface="Times"/>
                <a:cs typeface="Calibri"/>
              </a:rPr>
              <a:t>Use Case 3</a:t>
            </a:r>
          </a:p>
          <a:p>
            <a:r>
              <a:rPr lang="en-US" sz="3200" dirty="0">
                <a:latin typeface="Times"/>
                <a:cs typeface="Calibri"/>
              </a:rPr>
              <a:t>NAME: Book Parking Slot</a:t>
            </a:r>
          </a:p>
          <a:p>
            <a:r>
              <a:rPr lang="en-US" sz="3200" dirty="0">
                <a:latin typeface="Times"/>
                <a:cs typeface="Calibri"/>
              </a:rPr>
              <a:t>Actors: Client</a:t>
            </a:r>
          </a:p>
          <a:p>
            <a:r>
              <a:rPr lang="en-US" sz="3200" dirty="0">
                <a:latin typeface="Times"/>
                <a:ea typeface="+mn-lt"/>
                <a:cs typeface="+mn-lt"/>
              </a:rPr>
              <a:t>Description: Allow user to book parking slots</a:t>
            </a:r>
          </a:p>
          <a:p>
            <a:r>
              <a:rPr lang="en-US" sz="3200" dirty="0">
                <a:latin typeface="Times"/>
                <a:cs typeface="Calibri"/>
              </a:rPr>
              <a:t>Pre-Condition: User is logged in </a:t>
            </a:r>
          </a:p>
          <a:p>
            <a:r>
              <a:rPr lang="en-US" sz="3200" dirty="0">
                <a:latin typeface="Times"/>
                <a:cs typeface="Calibri"/>
              </a:rPr>
              <a:t>Post-Condition: A parking slot is booked for the user and information updated in the database </a:t>
            </a:r>
          </a:p>
          <a:p>
            <a:endParaRPr lang="en-US" sz="2000" dirty="0">
              <a:cs typeface="Calibri"/>
            </a:endParaRPr>
          </a:p>
          <a:p>
            <a:endParaRPr lang="en-US" sz="2000" dirty="0">
              <a:cs typeface="Calibri"/>
            </a:endParaRPr>
          </a:p>
          <a:p>
            <a:endParaRPr lang="en-US" sz="2000" dirty="0">
              <a:cs typeface="Calibri"/>
            </a:endParaRPr>
          </a:p>
        </p:txBody>
      </p:sp>
      <p:graphicFrame>
        <p:nvGraphicFramePr>
          <p:cNvPr id="4" name="Table 4">
            <a:extLst>
              <a:ext uri="{FF2B5EF4-FFF2-40B4-BE49-F238E27FC236}">
                <a16:creationId xmlns:a16="http://schemas.microsoft.com/office/drawing/2014/main" id="{18AA7C59-BB4F-43E1-93B6-FF1AA77AE4A9}"/>
              </a:ext>
            </a:extLst>
          </p:cNvPr>
          <p:cNvGraphicFramePr>
            <a:graphicFrameLocks noGrp="1"/>
          </p:cNvGraphicFramePr>
          <p:nvPr>
            <p:extLst>
              <p:ext uri="{D42A27DB-BD31-4B8C-83A1-F6EECF244321}">
                <p14:modId xmlns:p14="http://schemas.microsoft.com/office/powerpoint/2010/main" val="2488146600"/>
              </p:ext>
            </p:extLst>
          </p:nvPr>
        </p:nvGraphicFramePr>
        <p:xfrm>
          <a:off x="6462671" y="2020385"/>
          <a:ext cx="5729329" cy="3101890"/>
        </p:xfrm>
        <a:graphic>
          <a:graphicData uri="http://schemas.openxmlformats.org/drawingml/2006/table">
            <a:tbl>
              <a:tblPr firstRow="1" bandRow="1">
                <a:noFill/>
                <a:tableStyleId>{5C22544A-7EE6-4342-B048-85BDC9FD1C3A}</a:tableStyleId>
              </a:tblPr>
              <a:tblGrid>
                <a:gridCol w="2777582">
                  <a:extLst>
                    <a:ext uri="{9D8B030D-6E8A-4147-A177-3AD203B41FA5}">
                      <a16:colId xmlns:a16="http://schemas.microsoft.com/office/drawing/2014/main" val="460330641"/>
                    </a:ext>
                  </a:extLst>
                </a:gridCol>
                <a:gridCol w="2951747">
                  <a:extLst>
                    <a:ext uri="{9D8B030D-6E8A-4147-A177-3AD203B41FA5}">
                      <a16:colId xmlns:a16="http://schemas.microsoft.com/office/drawing/2014/main" val="3871422204"/>
                    </a:ext>
                  </a:extLst>
                </a:gridCol>
              </a:tblGrid>
              <a:tr h="831313">
                <a:tc>
                  <a:txBody>
                    <a:bodyPr/>
                    <a:lstStyle/>
                    <a:p>
                      <a:r>
                        <a:rPr lang="en-US" sz="2200" b="0" cap="none" spc="60">
                          <a:solidFill>
                            <a:schemeClr val="bg1"/>
                          </a:solidFill>
                        </a:rPr>
                        <a:t>CLIENT</a:t>
                      </a:r>
                    </a:p>
                  </a:txBody>
                  <a:tcPr marL="151047" marR="151047" marT="125587" marB="75524" anchor="ctr">
                    <a:lnL w="12700" cmpd="sng">
                      <a:noFill/>
                    </a:lnL>
                    <a:lnR w="12700" cmpd="sng">
                      <a:noFill/>
                    </a:lnR>
                    <a:lnT w="19050" cap="flat" cmpd="sng" algn="ctr">
                      <a:noFill/>
                      <a:prstDash val="solid"/>
                    </a:lnT>
                    <a:lnB w="38100" cmpd="sng">
                      <a:noFill/>
                    </a:lnB>
                    <a:solidFill>
                      <a:srgbClr val="ED7D31"/>
                    </a:solidFill>
                  </a:tcPr>
                </a:tc>
                <a:tc>
                  <a:txBody>
                    <a:bodyPr/>
                    <a:lstStyle/>
                    <a:p>
                      <a:r>
                        <a:rPr lang="en-US" sz="2200" b="0" cap="none" spc="60" dirty="0">
                          <a:solidFill>
                            <a:schemeClr val="bg1"/>
                          </a:solidFill>
                        </a:rPr>
                        <a:t>SYSTEM</a:t>
                      </a:r>
                    </a:p>
                  </a:txBody>
                  <a:tcPr marL="151047" marR="151047" marT="125587" marB="7552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840279380"/>
                  </a:ext>
                </a:extLst>
              </a:tr>
              <a:tr h="785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1.Clicks on book parking slot</a:t>
                      </a:r>
                    </a:p>
                    <a:p>
                      <a:endParaRPr lang="en-US" sz="1900" cap="none" spc="0" dirty="0">
                        <a:solidFill>
                          <a:schemeClr val="tx1"/>
                        </a:solidFill>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526064713"/>
                  </a:ext>
                </a:extLst>
              </a:tr>
              <a:tr h="1200786">
                <a:tc>
                  <a:txBody>
                    <a:bodyPr/>
                    <a:lstStyle/>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latin typeface="Amasis MT Pro Black"/>
                        </a:rPr>
                        <a:t>1.Books a parking slot</a:t>
                      </a:r>
                    </a:p>
                    <a:p>
                      <a:endParaRPr lang="en-US" sz="1900" cap="none" spc="0" dirty="0">
                        <a:solidFill>
                          <a:schemeClr val="tx1"/>
                        </a:solidFill>
                        <a:latin typeface="Amasis MT Pro Black"/>
                      </a:endParaRPr>
                    </a:p>
                  </a:txBody>
                  <a:tcPr marL="151047" marR="151047" marT="125587" marB="7552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9372448"/>
                  </a:ext>
                </a:extLst>
              </a:tr>
            </a:tbl>
          </a:graphicData>
        </a:graphic>
      </p:graphicFrame>
    </p:spTree>
    <p:extLst>
      <p:ext uri="{BB962C8B-B14F-4D97-AF65-F5344CB8AC3E}">
        <p14:creationId xmlns:p14="http://schemas.microsoft.com/office/powerpoint/2010/main" val="2956811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TotalTime>
  <Words>663</Words>
  <Application>Microsoft Office PowerPoint</Application>
  <PresentationFormat>Widescreen</PresentationFormat>
  <Paragraphs>87</Paragraphs>
  <Slides>21</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Amasis MT Pro Black</vt:lpstr>
      <vt:lpstr>Arial</vt:lpstr>
      <vt:lpstr>Calibri</vt:lpstr>
      <vt:lpstr>Calibri Light</vt:lpstr>
      <vt:lpstr>Roboto</vt:lpstr>
      <vt:lpstr>Tahoma</vt:lpstr>
      <vt:lpstr>time</vt:lpstr>
      <vt:lpstr>Times</vt:lpstr>
      <vt:lpstr>Times New Roman</vt:lpstr>
      <vt:lpstr>Wingdings</vt:lpstr>
      <vt:lpstr>Office Theme</vt:lpstr>
      <vt:lpstr>Office Theme</vt:lpstr>
      <vt:lpstr> Smart Parking System(SPS) </vt:lpstr>
      <vt:lpstr>Problem Statement</vt:lpstr>
      <vt:lpstr>Project Description </vt:lpstr>
      <vt:lpstr>Block diagram of smart parking system (SPS) using ESP32 </vt:lpstr>
      <vt:lpstr>USE CASE DIAGRAM</vt:lpstr>
      <vt:lpstr>PowerPoint Presentation</vt:lpstr>
      <vt:lpstr>Use Case Descriptions</vt:lpstr>
      <vt:lpstr>Use Case Descriptions</vt:lpstr>
      <vt:lpstr>Use Case Descriptions</vt:lpstr>
      <vt:lpstr>Use Case Descriptions</vt:lpstr>
      <vt:lpstr>Use Case Descriptions</vt:lpstr>
      <vt:lpstr>Principle </vt:lpstr>
      <vt:lpstr>PowerPoint Presentation</vt:lpstr>
      <vt:lpstr>PowerPoint Presentation</vt:lpstr>
      <vt:lpstr>PowerPoint Presentation</vt:lpstr>
      <vt:lpstr>PowerPoint Presentation</vt:lpstr>
      <vt:lpstr>Hardware Architecture </vt:lpstr>
      <vt:lpstr>Circuit Diagram </vt:lpstr>
      <vt:lpstr>Web Interface</vt:lpstr>
      <vt:lpstr> Database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Parking System(SPS)</dc:title>
  <dc:creator>Hrudai Aditya</dc:creator>
  <cp:lastModifiedBy>Hrudai Aditya</cp:lastModifiedBy>
  <cp:revision>171</cp:revision>
  <dcterms:created xsi:type="dcterms:W3CDTF">2022-09-25T15:41:58Z</dcterms:created>
  <dcterms:modified xsi:type="dcterms:W3CDTF">2022-12-12T07:08:02Z</dcterms:modified>
</cp:coreProperties>
</file>